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8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notesSlides/_rels/notesSlide42.xml.rels" ContentType="application/vnd.openxmlformats-package.relationships+xml"/>
  <Override PartName="/ppt/notesSlides/notesSlide42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jpeg" ContentType="image/jpeg"/>
  <Override PartName="/ppt/media/image29.png" ContentType="image/png"/>
  <Override PartName="/ppt/media/image18.jpeg" ContentType="image/jpeg"/>
  <Override PartName="/ppt/media/image15.png" ContentType="image/png"/>
  <Override PartName="/ppt/media/image16.jpeg" ContentType="image/jpeg"/>
  <Override PartName="/ppt/media/image14.png" ContentType="image/png"/>
  <Override PartName="/ppt/media/image24.png" ContentType="image/png"/>
  <Override PartName="/ppt/media/image10.png" ContentType="image/png"/>
  <Override PartName="/ppt/media/image11.png" ContentType="image/png"/>
  <Override PartName="/ppt/media/image20.jpeg" ContentType="image/jpeg"/>
  <Override PartName="/ppt/media/image12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7.jpeg" ContentType="image/jpeg"/>
  <Override PartName="/ppt/media/image30.png" ContentType="image/png"/>
  <Override PartName="/ppt/media/image35.png" ContentType="image/png"/>
  <Override PartName="/ppt/media/image5.png" ContentType="image/png"/>
  <Override PartName="/ppt/media/image38.jpeg" ContentType="image/jpeg"/>
  <Override PartName="/ppt/media/image2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32.png" ContentType="image/png"/>
  <Override PartName="/ppt/media/image2.png" ContentType="image/png"/>
  <Override PartName="/ppt/media/image19.jpeg" ContentType="image/jpeg"/>
  <Override PartName="/ppt/media/image25.png" ContentType="image/png"/>
  <Override PartName="/ppt/media/image31.png" ContentType="image/png"/>
  <Override PartName="/ppt/media/image1.png" ContentType="image/png"/>
  <Override PartName="/ppt/slideLayouts/_rels/slideLayout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</p:sldIdLst>
  <p:sldSz cx="12193587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move the slide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Click to edit the notes format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&lt;header&gt;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&lt;date/time&gt;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&lt;footer&gt;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53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A02778A-F174-4CFB-8AE8-12FF62901D71}" type="slidenum">
              <a:rPr b="0" lang="fr-FR" sz="1400" spc="-1" strike="noStrike">
                <a:latin typeface="Times New Roman"/>
              </a:rPr>
              <a:t>&lt;number&gt;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</p:spPr>
      </p:sp>
      <p:sp>
        <p:nvSpPr>
          <p:cNvPr id="10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045" name="Slide Number Placeholder 3"/>
          <p:cNvSpPr/>
          <p:nvPr/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2F89F4B-F754-43A3-9D30-2E74FAC2AFDD}" type="slidenum">
              <a:rPr b="0" lang="en-NL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45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46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9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5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6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2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3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pic>
        <p:nvPicPr>
          <p:cNvPr id="1" name="Valtech Logo - Dark Cover" descr=""/>
          <p:cNvPicPr/>
          <p:nvPr/>
        </p:nvPicPr>
        <p:blipFill>
          <a:blip r:embed="rId3"/>
          <a:stretch/>
        </p:blipFill>
        <p:spPr>
          <a:xfrm>
            <a:off x="1845720" y="1364040"/>
            <a:ext cx="1175400" cy="236520"/>
          </a:xfrm>
          <a:prstGeom prst="rect">
            <a:avLst/>
          </a:prstGeom>
          <a:ln w="0">
            <a:noFill/>
          </a:ln>
        </p:spPr>
      </p:pic>
      <p:sp>
        <p:nvSpPr>
          <p:cNvPr id="2" name="Rectangle 31"/>
          <p:cNvSpPr/>
          <p:nvPr/>
        </p:nvSpPr>
        <p:spPr>
          <a:xfrm>
            <a:off x="1523880" y="1935000"/>
            <a:ext cx="9141120" cy="2986560"/>
          </a:xfrm>
          <a:prstGeom prst="rect">
            <a:avLst/>
          </a:prstGeom>
          <a:noFill/>
          <a:ln w="127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66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/>
              </a:tblGrid>
              <a:tr h="364680">
                <a:tc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67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07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/>
              </a:tblGrid>
              <a:tr h="364680">
                <a:tc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08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pic>
        <p:nvPicPr>
          <p:cNvPr id="448" name="Valtech Logo - Dark Thank You" descr=""/>
          <p:cNvPicPr/>
          <p:nvPr/>
        </p:nvPicPr>
        <p:blipFill>
          <a:blip r:embed="rId3"/>
          <a:stretch/>
        </p:blipFill>
        <p:spPr>
          <a:xfrm>
            <a:off x="10355400" y="6336000"/>
            <a:ext cx="1547280" cy="312120"/>
          </a:xfrm>
          <a:prstGeom prst="rect">
            <a:avLst/>
          </a:prstGeom>
          <a:ln w="0">
            <a:noFill/>
          </a:ln>
        </p:spPr>
      </p:pic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sp>
        <p:nvSpPr>
          <p:cNvPr id="42" name="Dash Graphic - Dark Agenda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</a:t>
            </a:r>
            <a:r>
              <a:rPr b="0" lang="fr-FR" sz="4400" spc="-1" strike="noStrike">
                <a:latin typeface="Arial"/>
              </a:rPr>
              <a:t>l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c</a:t>
            </a:r>
            <a:r>
              <a:rPr b="0" lang="fr-FR" sz="4400" spc="-1" strike="noStrike">
                <a:latin typeface="Arial"/>
              </a:rPr>
              <a:t>k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o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d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h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l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x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f</a:t>
            </a:r>
            <a:r>
              <a:rPr b="0" lang="fr-FR" sz="4400" spc="-1" strike="noStrike">
                <a:latin typeface="Arial"/>
              </a:rPr>
              <a:t>o</a:t>
            </a:r>
            <a:r>
              <a:rPr b="0" lang="fr-FR" sz="4400" spc="-1" strike="noStrike">
                <a:latin typeface="Arial"/>
              </a:rPr>
              <a:t>r</a:t>
            </a:r>
            <a:r>
              <a:rPr b="0" lang="fr-FR" sz="4400" spc="-1" strike="noStrike">
                <a:latin typeface="Arial"/>
              </a:rPr>
              <a:t>m</a:t>
            </a:r>
            <a:r>
              <a:rPr b="0" lang="fr-FR" sz="4400" spc="-1" strike="noStrike">
                <a:latin typeface="Arial"/>
              </a:rPr>
              <a:t>a</a:t>
            </a:r>
            <a:r>
              <a:rPr b="0" lang="fr-FR" sz="4400" spc="-1" strike="noStrike">
                <a:latin typeface="Arial"/>
              </a:rPr>
              <a:t>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ffffff">
                <a:alpha val="0"/>
              </a:srgbClr>
            </a:gs>
          </a:gsLst>
          <a:lin ang="1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</a:t>
            </a:r>
            <a:r>
              <a:rPr b="0" lang="fr-FR" sz="4400" spc="-1" strike="noStrike">
                <a:latin typeface="Arial"/>
              </a:rPr>
              <a:t>l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c</a:t>
            </a:r>
            <a:r>
              <a:rPr b="0" lang="fr-FR" sz="4400" spc="-1" strike="noStrike">
                <a:latin typeface="Arial"/>
              </a:rPr>
              <a:t>k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o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d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h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l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x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f</a:t>
            </a:r>
            <a:r>
              <a:rPr b="0" lang="fr-FR" sz="4400" spc="-1" strike="noStrike">
                <a:latin typeface="Arial"/>
              </a:rPr>
              <a:t>o</a:t>
            </a:r>
            <a:r>
              <a:rPr b="0" lang="fr-FR" sz="4400" spc="-1" strike="noStrike">
                <a:latin typeface="Arial"/>
              </a:rPr>
              <a:t>r</a:t>
            </a:r>
            <a:r>
              <a:rPr b="0" lang="fr-FR" sz="4400" spc="-1" strike="noStrike">
                <a:latin typeface="Arial"/>
              </a:rPr>
              <a:t>m</a:t>
            </a:r>
            <a:r>
              <a:rPr b="0" lang="fr-FR" sz="4400" spc="-1" strike="noStrike">
                <a:latin typeface="Arial"/>
              </a:rPr>
              <a:t>a</a:t>
            </a:r>
            <a:r>
              <a:rPr b="0" lang="fr-FR" sz="4400" spc="-1" strike="noStrike">
                <a:latin typeface="Arial"/>
              </a:rPr>
              <a:t>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sp>
        <p:nvSpPr>
          <p:cNvPr id="121" name="Dash Graphic - Dark Impactful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</a:t>
            </a:r>
            <a:r>
              <a:rPr b="0" lang="fr-FR" sz="4400" spc="-1" strike="noStrike">
                <a:latin typeface="Arial"/>
              </a:rPr>
              <a:t>to </a:t>
            </a:r>
            <a:r>
              <a:rPr b="0" lang="fr-FR" sz="4400" spc="-1" strike="noStrike">
                <a:latin typeface="Arial"/>
              </a:rPr>
              <a:t>edit </a:t>
            </a:r>
            <a:r>
              <a:rPr b="0" lang="fr-FR" sz="4400" spc="-1" strike="noStrike">
                <a:latin typeface="Arial"/>
              </a:rPr>
              <a:t>the </a:t>
            </a:r>
            <a:r>
              <a:rPr b="0" lang="fr-FR" sz="4400" spc="-1" strike="noStrike">
                <a:latin typeface="Arial"/>
              </a:rPr>
              <a:t>title </a:t>
            </a:r>
            <a:r>
              <a:rPr b="0" lang="fr-FR" sz="4400" spc="-1" strike="noStrike">
                <a:latin typeface="Arial"/>
              </a:rPr>
              <a:t>text </a:t>
            </a:r>
            <a:r>
              <a:rPr b="0" lang="fr-FR" sz="4400" spc="-1" strike="noStrike">
                <a:latin typeface="Arial"/>
              </a:rPr>
              <a:t>forma</a:t>
            </a:r>
            <a:r>
              <a:rPr b="0" lang="fr-FR" sz="4400" spc="-1" strike="noStrike">
                <a:latin typeface="Arial"/>
              </a:rPr>
              <a:t>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61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/>
              </a:tblGrid>
              <a:tr h="364680">
                <a:tc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62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</a:t>
            </a:r>
            <a:r>
              <a:rPr b="0" lang="fr-FR" sz="4400" spc="-1" strike="noStrike">
                <a:latin typeface="Arial"/>
              </a:rPr>
              <a:t>l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c</a:t>
            </a:r>
            <a:r>
              <a:rPr b="0" lang="fr-FR" sz="4400" spc="-1" strike="noStrike">
                <a:latin typeface="Arial"/>
              </a:rPr>
              <a:t>k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o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d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h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l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x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f</a:t>
            </a:r>
            <a:r>
              <a:rPr b="0" lang="fr-FR" sz="4400" spc="-1" strike="noStrike">
                <a:latin typeface="Arial"/>
              </a:rPr>
              <a:t>o</a:t>
            </a:r>
            <a:r>
              <a:rPr b="0" lang="fr-FR" sz="4400" spc="-1" strike="noStrike">
                <a:latin typeface="Arial"/>
              </a:rPr>
              <a:t>r</a:t>
            </a:r>
            <a:r>
              <a:rPr b="0" lang="fr-FR" sz="4400" spc="-1" strike="noStrike">
                <a:latin typeface="Arial"/>
              </a:rPr>
              <a:t>m</a:t>
            </a:r>
            <a:r>
              <a:rPr b="0" lang="fr-FR" sz="4400" spc="-1" strike="noStrike">
                <a:latin typeface="Arial"/>
              </a:rPr>
              <a:t>a</a:t>
            </a:r>
            <a:r>
              <a:rPr b="0" lang="fr-FR" sz="4400" spc="-1" strike="noStrike">
                <a:latin typeface="Arial"/>
              </a:rPr>
              <a:t>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02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/>
              </a:tblGrid>
              <a:tr h="364680">
                <a:tc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203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</a:t>
            </a:r>
            <a:r>
              <a:rPr b="0" lang="fr-FR" sz="4400" spc="-1" strike="noStrike">
                <a:latin typeface="Arial"/>
              </a:rPr>
              <a:t>ck </a:t>
            </a:r>
            <a:r>
              <a:rPr b="0" lang="fr-FR" sz="4400" spc="-1" strike="noStrike">
                <a:latin typeface="Arial"/>
              </a:rPr>
              <a:t>to </a:t>
            </a:r>
            <a:r>
              <a:rPr b="0" lang="fr-FR" sz="4400" spc="-1" strike="noStrike">
                <a:latin typeface="Arial"/>
              </a:rPr>
              <a:t>ed</a:t>
            </a:r>
            <a:r>
              <a:rPr b="0" lang="fr-FR" sz="4400" spc="-1" strike="noStrike">
                <a:latin typeface="Arial"/>
              </a:rPr>
              <a:t>it </a:t>
            </a:r>
            <a:r>
              <a:rPr b="0" lang="fr-FR" sz="4400" spc="-1" strike="noStrike">
                <a:latin typeface="Arial"/>
              </a:rPr>
              <a:t>th</a:t>
            </a:r>
            <a:r>
              <a:rPr b="0" lang="fr-FR" sz="4400" spc="-1" strike="noStrike">
                <a:latin typeface="Arial"/>
              </a:rPr>
              <a:t>e </a:t>
            </a:r>
            <a:r>
              <a:rPr b="0" lang="fr-FR" sz="4400" spc="-1" strike="noStrike">
                <a:latin typeface="Arial"/>
              </a:rPr>
              <a:t>titl</a:t>
            </a:r>
            <a:r>
              <a:rPr b="0" lang="fr-FR" sz="4400" spc="-1" strike="noStrike">
                <a:latin typeface="Arial"/>
              </a:rPr>
              <a:t>e </a:t>
            </a:r>
            <a:r>
              <a:rPr b="0" lang="fr-FR" sz="4400" spc="-1" strike="noStrike">
                <a:latin typeface="Arial"/>
              </a:rPr>
              <a:t>te</a:t>
            </a:r>
            <a:r>
              <a:rPr b="0" lang="fr-FR" sz="4400" spc="-1" strike="noStrike">
                <a:latin typeface="Arial"/>
              </a:rPr>
              <a:t>xt </a:t>
            </a:r>
            <a:r>
              <a:rPr b="0" lang="fr-FR" sz="4400" spc="-1" strike="noStrike">
                <a:latin typeface="Arial"/>
              </a:rPr>
              <a:t>for</a:t>
            </a:r>
            <a:r>
              <a:rPr b="0" lang="fr-FR" sz="4400" spc="-1" strike="noStrike">
                <a:latin typeface="Arial"/>
              </a:rPr>
              <a:t>m</a:t>
            </a:r>
            <a:r>
              <a:rPr b="0" lang="fr-FR" sz="4400" spc="-1" strike="noStrike">
                <a:latin typeface="Arial"/>
              </a:rPr>
              <a:t>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43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/>
              </a:tblGrid>
              <a:tr h="364680">
                <a:tc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244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</a:t>
            </a:r>
            <a:r>
              <a:rPr b="0" lang="fr-FR" sz="4400" spc="-1" strike="noStrike">
                <a:latin typeface="Arial"/>
              </a:rPr>
              <a:t>li</a:t>
            </a:r>
            <a:r>
              <a:rPr b="0" lang="fr-FR" sz="4400" spc="-1" strike="noStrike">
                <a:latin typeface="Arial"/>
              </a:rPr>
              <a:t>c</a:t>
            </a:r>
            <a:r>
              <a:rPr b="0" lang="fr-FR" sz="4400" spc="-1" strike="noStrike">
                <a:latin typeface="Arial"/>
              </a:rPr>
              <a:t>k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o 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d</a:t>
            </a:r>
            <a:r>
              <a:rPr b="0" lang="fr-FR" sz="4400" spc="-1" strike="noStrike">
                <a:latin typeface="Arial"/>
              </a:rPr>
              <a:t>it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h</a:t>
            </a:r>
            <a:r>
              <a:rPr b="0" lang="fr-FR" sz="4400" spc="-1" strike="noStrike">
                <a:latin typeface="Arial"/>
              </a:rPr>
              <a:t>e </a:t>
            </a:r>
            <a:r>
              <a:rPr b="0" lang="fr-FR" sz="4400" spc="-1" strike="noStrike">
                <a:latin typeface="Arial"/>
              </a:rPr>
              <a:t>ti</a:t>
            </a:r>
            <a:r>
              <a:rPr b="0" lang="fr-FR" sz="4400" spc="-1" strike="noStrike">
                <a:latin typeface="Arial"/>
              </a:rPr>
              <a:t>tl</a:t>
            </a:r>
            <a:r>
              <a:rPr b="0" lang="fr-FR" sz="4400" spc="-1" strike="noStrike">
                <a:latin typeface="Arial"/>
              </a:rPr>
              <a:t>e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x</a:t>
            </a:r>
            <a:r>
              <a:rPr b="0" lang="fr-FR" sz="4400" spc="-1" strike="noStrike">
                <a:latin typeface="Arial"/>
              </a:rPr>
              <a:t>t </a:t>
            </a:r>
            <a:r>
              <a:rPr b="0" lang="fr-FR" sz="4400" spc="-1" strike="noStrike">
                <a:latin typeface="Arial"/>
              </a:rPr>
              <a:t>f</a:t>
            </a:r>
            <a:r>
              <a:rPr b="0" lang="fr-FR" sz="4400" spc="-1" strike="noStrike">
                <a:latin typeface="Arial"/>
              </a:rPr>
              <a:t>o</a:t>
            </a:r>
            <a:r>
              <a:rPr b="0" lang="fr-FR" sz="4400" spc="-1" strike="noStrike">
                <a:latin typeface="Arial"/>
              </a:rPr>
              <a:t>r</a:t>
            </a:r>
            <a:r>
              <a:rPr b="0" lang="fr-FR" sz="4400" spc="-1" strike="noStrike">
                <a:latin typeface="Arial"/>
              </a:rPr>
              <a:t>m</a:t>
            </a:r>
            <a:r>
              <a:rPr b="0" lang="fr-FR" sz="4400" spc="-1" strike="noStrike">
                <a:latin typeface="Arial"/>
              </a:rPr>
              <a:t>a</a:t>
            </a:r>
            <a:r>
              <a:rPr b="0" lang="fr-FR" sz="4400" spc="-1" strike="noStrike">
                <a:latin typeface="Arial"/>
              </a:rPr>
              <a:t>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84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/>
              </a:tblGrid>
              <a:tr h="364680">
                <a:tc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285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</a:t>
            </a:r>
            <a:r>
              <a:rPr b="0" lang="fr-FR" sz="4400" spc="-1" strike="noStrike">
                <a:latin typeface="Arial"/>
              </a:rPr>
              <a:t>to </a:t>
            </a:r>
            <a:r>
              <a:rPr b="0" lang="fr-FR" sz="4400" spc="-1" strike="noStrike">
                <a:latin typeface="Arial"/>
              </a:rPr>
              <a:t>edit </a:t>
            </a:r>
            <a:r>
              <a:rPr b="0" lang="fr-FR" sz="4400" spc="-1" strike="noStrike">
                <a:latin typeface="Arial"/>
              </a:rPr>
              <a:t>the </a:t>
            </a:r>
            <a:r>
              <a:rPr b="0" lang="fr-FR" sz="4400" spc="-1" strike="noStrike">
                <a:latin typeface="Arial"/>
              </a:rPr>
              <a:t>title </a:t>
            </a:r>
            <a:r>
              <a:rPr b="0" lang="fr-FR" sz="4400" spc="-1" strike="noStrike">
                <a:latin typeface="Arial"/>
              </a:rPr>
              <a:t>text </a:t>
            </a:r>
            <a:r>
              <a:rPr b="0" lang="fr-FR" sz="4400" spc="-1" strike="noStrike">
                <a:latin typeface="Arial"/>
              </a:rPr>
              <a:t>form</a:t>
            </a:r>
            <a:r>
              <a:rPr b="0" lang="fr-FR" sz="4400" spc="-1" strike="noStrike">
                <a:latin typeface="Arial"/>
              </a:rPr>
              <a:t>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V Logo - Dark Master" descr=""/>
          <p:cNvPicPr/>
          <p:nvPr/>
        </p:nvPicPr>
        <p:blipFill>
          <a:blip r:embed="rId2"/>
          <a:stretch/>
        </p:blipFill>
        <p:spPr>
          <a:xfrm>
            <a:off x="11475720" y="6254640"/>
            <a:ext cx="539280" cy="539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25" name="Bosy Copy Placeholder - Dark 2 Column"/>
          <p:cNvGraphicFramePr/>
          <p:nvPr/>
        </p:nvGraphicFramePr>
        <p:xfrm>
          <a:off x="600120" y="2012760"/>
          <a:ext cx="215640" cy="364320"/>
        </p:xfrm>
        <a:graphic>
          <a:graphicData uri="http://schemas.openxmlformats.org/drawingml/2006/table">
            <a:tbl>
              <a:tblPr/>
              <a:tblGrid>
                <a:gridCol w="216000"/>
              </a:tblGrid>
              <a:tr h="364680">
                <a:tc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26" name="Dash Graphic - Dark 2 Column"/>
          <p:cNvSpPr/>
          <p:nvPr/>
        </p:nvSpPr>
        <p:spPr>
          <a:xfrm flipH="1">
            <a:off x="605880" y="687960"/>
            <a:ext cx="748800" cy="1195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edit </a:t>
            </a:r>
            <a:r>
              <a:rPr b="0" lang="fr-FR" sz="4400" spc="-1" strike="noStrike">
                <a:latin typeface="Arial"/>
              </a:rPr>
              <a:t>the title text </a:t>
            </a:r>
            <a:r>
              <a:rPr b="0" lang="fr-FR" sz="4400" spc="-1" strike="noStrike">
                <a:latin typeface="Arial"/>
              </a:rPr>
              <a:t>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3"/>
          <p:cNvSpPr/>
          <p:nvPr/>
        </p:nvSpPr>
        <p:spPr>
          <a:xfrm>
            <a:off x="1756080" y="2978280"/>
            <a:ext cx="7372440" cy="18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0" bIns="46800" anchor="b">
            <a:noAutofit/>
          </a:bodyPr>
          <a:p>
            <a:pPr>
              <a:lnSpc>
                <a:spcPct val="85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JAVA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Training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533" name="Subtitle 4"/>
          <p:cNvSpPr/>
          <p:nvPr/>
        </p:nvSpPr>
        <p:spPr>
          <a:xfrm>
            <a:off x="1857600" y="5200920"/>
            <a:ext cx="735912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Thomas DECOSTER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34" name="Text Placeholder 5"/>
          <p:cNvSpPr/>
          <p:nvPr/>
        </p:nvSpPr>
        <p:spPr>
          <a:xfrm>
            <a:off x="1857240" y="5496480"/>
            <a:ext cx="73728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Java Senior Consultant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35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781B3D17-6875-4991-8987-A0BAF34549D4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536" name="Footer Placeholder - Dark Master"/>
          <p:cNvSpPr/>
          <p:nvPr/>
        </p:nvSpPr>
        <p:spPr>
          <a:xfrm>
            <a:off x="3699720" y="633924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Title 2_18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Build </a:t>
            </a:r>
            <a:endParaRPr b="0" lang="fr-FR" sz="40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&amp; dependency management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21" name="Slide Number Placeholder - Dark Master_19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74D7077B-A812-4EEA-B6D8-DBE604763E75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22" name="Footer Placeholder - Dark Master_19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23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824" name=""/>
          <p:cNvSpPr/>
          <p:nvPr/>
        </p:nvSpPr>
        <p:spPr>
          <a:xfrm>
            <a:off x="1080000" y="2520000"/>
            <a:ext cx="5038560" cy="1618560"/>
          </a:xfrm>
          <a:prstGeom prst="rect">
            <a:avLst/>
          </a:prstGeom>
          <a:solidFill>
            <a:srgbClr val="ffffff"/>
          </a:solidFill>
          <a:ln w="36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25" name="" descr=""/>
          <p:cNvPicPr/>
          <p:nvPr/>
        </p:nvPicPr>
        <p:blipFill>
          <a:blip r:embed="rId1"/>
          <a:stretch/>
        </p:blipFill>
        <p:spPr>
          <a:xfrm>
            <a:off x="1177920" y="2760120"/>
            <a:ext cx="4760640" cy="1198440"/>
          </a:xfrm>
          <a:prstGeom prst="rect">
            <a:avLst/>
          </a:prstGeom>
          <a:ln w="36000">
            <a:noFill/>
          </a:ln>
        </p:spPr>
      </p:pic>
      <p:sp>
        <p:nvSpPr>
          <p:cNvPr id="826" name=""/>
          <p:cNvSpPr/>
          <p:nvPr/>
        </p:nvSpPr>
        <p:spPr>
          <a:xfrm>
            <a:off x="6300000" y="2520000"/>
            <a:ext cx="4678560" cy="1618560"/>
          </a:xfrm>
          <a:prstGeom prst="rect">
            <a:avLst/>
          </a:prstGeom>
          <a:solidFill>
            <a:srgbClr val="ffffff"/>
          </a:solidFill>
          <a:ln w="36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27" name="" descr=""/>
          <p:cNvPicPr/>
          <p:nvPr/>
        </p:nvPicPr>
        <p:blipFill>
          <a:blip r:embed="rId2"/>
          <a:stretch/>
        </p:blipFill>
        <p:spPr>
          <a:xfrm>
            <a:off x="6337800" y="2599200"/>
            <a:ext cx="4640760" cy="1619280"/>
          </a:xfrm>
          <a:prstGeom prst="rect">
            <a:avLst/>
          </a:prstGeom>
          <a:ln w="36000">
            <a:noFill/>
          </a:ln>
        </p:spPr>
      </p:pic>
      <p:sp>
        <p:nvSpPr>
          <p:cNvPr id="828" name=""/>
          <p:cNvSpPr/>
          <p:nvPr/>
        </p:nvSpPr>
        <p:spPr>
          <a:xfrm>
            <a:off x="4320000" y="4500000"/>
            <a:ext cx="3958560" cy="71856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ffffff"/>
                </a:solidFill>
                <a:latin typeface="Arial"/>
                <a:ea typeface="DejaVu Sans"/>
              </a:rPr>
              <a:t>Maven or Gradle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29" name=""/>
          <p:cNvSpPr/>
          <p:nvPr/>
        </p:nvSpPr>
        <p:spPr>
          <a:xfrm>
            <a:off x="1080000" y="4500000"/>
            <a:ext cx="2021400" cy="718560"/>
          </a:xfrm>
          <a:prstGeom prst="wedgeRoundRectCallout">
            <a:avLst>
              <a:gd name="adj1" fmla="val -15000"/>
              <a:gd name="adj2" fmla="val -74134"/>
              <a:gd name="adj3" fmla="val 16667"/>
            </a:avLst>
          </a:prstGeom>
          <a:solidFill>
            <a:srgbClr val="5eb91e"/>
          </a:solidFill>
          <a:ln w="36000">
            <a:solidFill>
              <a:srgbClr val="468a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for our training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we will use </a:t>
            </a: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Maven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Title 2_13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Application Server.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31" name="Slide Number Placeholder - Dark Master_14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CD49F17F-01EC-45C6-99AE-5159A377603E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32" name="Footer Placeholder - Dark Master_14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33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834" name=""/>
          <p:cNvSpPr/>
          <p:nvPr/>
        </p:nvSpPr>
        <p:spPr>
          <a:xfrm>
            <a:off x="900000" y="5185800"/>
            <a:ext cx="9538560" cy="111276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Other implementations include : </a:t>
            </a: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Glassfish, Weblogic, Websphere, JBoss, Jetty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Some can be embeded with Spring boot : </a:t>
            </a: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Tomcat, Jetty and Undertow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835" name="" descr=""/>
          <p:cNvPicPr/>
          <p:nvPr/>
        </p:nvPicPr>
        <p:blipFill>
          <a:blip r:embed="rId1"/>
          <a:stretch/>
        </p:blipFill>
        <p:spPr>
          <a:xfrm>
            <a:off x="3420000" y="1943640"/>
            <a:ext cx="4318560" cy="2876760"/>
          </a:xfrm>
          <a:prstGeom prst="rect">
            <a:avLst/>
          </a:prstGeom>
          <a:ln w="36000">
            <a:noFill/>
          </a:ln>
        </p:spPr>
      </p:pic>
      <p:sp>
        <p:nvSpPr>
          <p:cNvPr id="836" name=""/>
          <p:cNvSpPr/>
          <p:nvPr/>
        </p:nvSpPr>
        <p:spPr>
          <a:xfrm>
            <a:off x="720000" y="3240000"/>
            <a:ext cx="2158560" cy="718560"/>
          </a:xfrm>
          <a:prstGeom prst="wedgeRoundRectCallout">
            <a:avLst>
              <a:gd name="adj1" fmla="val 62462"/>
              <a:gd name="adj2" fmla="val -13171"/>
              <a:gd name="adj3" fmla="val 16667"/>
            </a:avLst>
          </a:prstGeom>
          <a:solidFill>
            <a:srgbClr val="5eb91e"/>
          </a:solidFill>
          <a:ln w="36000">
            <a:solidFill>
              <a:srgbClr val="468a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for our training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we will use </a:t>
            </a: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Tomcat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Title 2_14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Continuous Integration.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38" name="Slide Number Placeholder - Dark Master_15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DE1173F1-B6A3-46D2-8B60-AAA3A2714E60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39" name="Footer Placeholder - Dark Master_15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40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841" name="" descr=""/>
          <p:cNvPicPr/>
          <p:nvPr/>
        </p:nvPicPr>
        <p:blipFill>
          <a:blip r:embed="rId1"/>
          <a:stretch/>
        </p:blipFill>
        <p:spPr>
          <a:xfrm>
            <a:off x="6956640" y="2053800"/>
            <a:ext cx="2941920" cy="4064760"/>
          </a:xfrm>
          <a:prstGeom prst="rect">
            <a:avLst/>
          </a:prstGeom>
          <a:ln w="36000">
            <a:noFill/>
          </a:ln>
        </p:spPr>
      </p:pic>
      <p:sp>
        <p:nvSpPr>
          <p:cNvPr id="842" name=""/>
          <p:cNvSpPr/>
          <p:nvPr/>
        </p:nvSpPr>
        <p:spPr>
          <a:xfrm>
            <a:off x="1765800" y="2700000"/>
            <a:ext cx="2754720" cy="13687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Automated test execution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Automated builds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Automated deployment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Title 2_15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Artifact Repository.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44" name="Slide Number Placeholder - Dark Master_16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CAD9A4B9-DFE1-4F7B-903E-0DB24245C424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45" name="Footer Placeholder - Dark Master_16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46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847" name="" descr=""/>
          <p:cNvPicPr/>
          <p:nvPr/>
        </p:nvPicPr>
        <p:blipFill>
          <a:blip r:embed="rId1"/>
          <a:stretch/>
        </p:blipFill>
        <p:spPr>
          <a:xfrm>
            <a:off x="5805360" y="3031560"/>
            <a:ext cx="5713200" cy="1827000"/>
          </a:xfrm>
          <a:prstGeom prst="rect">
            <a:avLst/>
          </a:prstGeom>
          <a:ln w="36000">
            <a:noFill/>
          </a:ln>
        </p:spPr>
      </p:pic>
    </p:spTree>
  </p:cSld>
  <p:transition spd="slow">
    <p:push dir="u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Title 2_16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Continuous Inspection </a:t>
            </a:r>
            <a:endParaRPr b="0" lang="fr-FR" sz="40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&amp; Code Quality.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49" name="Slide Number Placeholder - Dark Master_17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9EFEB72F-0B4F-4CD5-9936-BAA7A2F2F99A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50" name="Footer Placeholder - Dark Master_17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51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852" name="" descr=""/>
          <p:cNvPicPr/>
          <p:nvPr/>
        </p:nvPicPr>
        <p:blipFill>
          <a:blip r:embed="rId1"/>
          <a:stretch/>
        </p:blipFill>
        <p:spPr>
          <a:xfrm>
            <a:off x="3780000" y="2700000"/>
            <a:ext cx="7900560" cy="2888280"/>
          </a:xfrm>
          <a:prstGeom prst="rect">
            <a:avLst/>
          </a:prstGeom>
          <a:ln w="36000">
            <a:noFill/>
          </a:ln>
        </p:spPr>
      </p:pic>
    </p:spTree>
  </p:cSld>
  <p:transition spd="slow">
    <p:push dir="u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itle 2_7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Run a java program.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54" name="Slide Number Placeholder - Dark Master_8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9F83948D-395E-4940-988A-4090D4145DC0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55" name="Footer Placeholder - Dark Master_8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56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857" name=""/>
          <p:cNvSpPr/>
          <p:nvPr/>
        </p:nvSpPr>
        <p:spPr>
          <a:xfrm>
            <a:off x="540000" y="1869840"/>
            <a:ext cx="10797840" cy="388800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# check java version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java -version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# run with .class file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java com.valtech.vitp.HelloValtech arg1 agr2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# run with .jar file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java -jar target/run-java-program-1.0-SNAPSHOT.jar arg1 arg2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itle 2_22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Run a java program.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59" name="Slide Number Placeholder - Dark Master_23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87C67BE-7021-4A85-8646-FF86AC433FD6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60" name="Footer Placeholder - Dark Master_23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61" name=""/>
          <p:cNvSpPr/>
          <p:nvPr/>
        </p:nvSpPr>
        <p:spPr>
          <a:xfrm>
            <a:off x="630360" y="2700000"/>
            <a:ext cx="6029280" cy="13687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Run as a web application in a web application server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Run as a standalone web application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Run as a service (with a wrapper for windows)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Title 2_8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Maven.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63" name="Slide Number Placeholder - Dark Master_9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76E1BE81-B0F0-4754-A953-8ADFF781A601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64" name="Footer Placeholder - Dark Master_9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65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866" name="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pom.xml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modules and multi-modules projects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Dependencies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project structure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Commands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build steps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Plugins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settings.xml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Title 2_20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Maven : pom.xml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68" name="Slide Number Placeholder - Dark Master_21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5D143C1F-57FC-4F1B-8A4F-84995D3594FB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69" name="Footer Placeholder - Dark Master_21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70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871" name="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&lt;?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xml version=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"1.0" 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encoding=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"UTF-8"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?&gt;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&lt;project 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xmlns=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"http://maven.apache.org/POM/4.0.0"</a:t>
            </a:r>
            <a:br/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         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xmlns: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xsi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=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"http://www.w3.org/2001/XMLSchema-instance"</a:t>
            </a:r>
            <a:br/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        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xsi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:schemaLocation=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"http://maven.apache.org/POM/4.0.0 http://maven.apache.org/xsd/maven-4.0.0.xsd"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&lt;parent&gt;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javatraining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com.valtech.vitp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1.0-SNAPSHOT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&lt;/parent&gt;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&lt;modelVersion&gt;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4.0.0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&lt;/modelVersion&gt;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run-java-program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&lt;packaging&gt;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jar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&lt;/packaging&gt;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&lt;properties&gt;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&lt;mockito-core.version&gt;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2.28.2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&lt;/mockito-core.version&gt;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&lt;junit.version&gt;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4.12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&lt;/junit.version&gt;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&lt;/properties&gt;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&lt;dependencies&gt;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junit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junit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${junit.version}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&lt;scope&gt;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test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&lt;/dependency&gt;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org.mockito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mockito-core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${mockito-core.version}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&lt;scope&gt;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test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&lt;/dependency&gt;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&lt;/dependencies&gt;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&lt;/project&gt;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Title 2_21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Maven : modules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74" name="Slide Number Placeholder - Dark Master_22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1618238A-C78F-4EF7-B8C0-7DD22A268175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75" name="Footer Placeholder - Dark Master_22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76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877" name="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&lt;?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xml version=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"1.0" 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encoding=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"UTF-8"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?&gt;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&lt;project 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xmlns=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"http://maven.apache.org/POM/4.0.0"</a:t>
            </a:r>
            <a:br/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         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xmlns: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xsi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=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"http://www.w3.org/2001/XMLSchema-instance"</a:t>
            </a:r>
            <a:br/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        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xsi</a:t>
            </a:r>
            <a:r>
              <a:rPr b="0" lang="fr-FR" sz="900" spc="-1" strike="noStrike">
                <a:solidFill>
                  <a:srgbClr val="bababa"/>
                </a:solidFill>
                <a:latin typeface="DejaVu Sans Mono"/>
                <a:ea typeface="DejaVu Sans Mono"/>
              </a:rPr>
              <a:t>:schemaLocation=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"http://maven.apache.org/POM/4.0.0 http://maven.apache.org/xsd/maven-4.0.0.xsd"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&lt;modelVersion&gt;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4.0.0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&lt;/modelVersion&gt;</a:t>
            </a:r>
            <a:br/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com.valtech.vitp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javatraining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1.0-SNAPSHOT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&lt;packaging&gt;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pom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&lt;/packaging&gt;</a:t>
            </a:r>
            <a:br/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&lt;modules&gt;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chapter1-run-java-program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chapter2-basic-syntax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chapter3-test-driven-developement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chapter4-web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chapter5-advanced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&lt;module&gt;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chapter6-libraries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&lt;/module&gt;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&lt;/modules&gt;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&lt;build&gt;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&lt;plugins&gt;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&lt;plugin&gt;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org.apache.maven.plugins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maven-compiler-plugin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3.8.0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    &lt;configuration&gt;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        &lt;release&gt;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11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&lt;/release&gt;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    &lt;/configuration&gt;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&lt;/plugin&gt;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&lt;/plugins&gt;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&lt;/build&gt;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&lt;/project&gt;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Picture Placeholder 7" descr="A picture containing person, indoor, sitting, man&#10;&#10;Description automatically generated"/>
          <p:cNvPicPr/>
          <p:nvPr/>
        </p:nvPicPr>
        <p:blipFill>
          <a:blip r:embed="rId1"/>
          <a:srcRect l="3331" t="0" r="3331" b="0"/>
          <a:stretch/>
        </p:blipFill>
        <p:spPr>
          <a:xfrm>
            <a:off x="7925040" y="0"/>
            <a:ext cx="4263840" cy="6854400"/>
          </a:xfrm>
          <a:prstGeom prst="rect">
            <a:avLst/>
          </a:prstGeom>
          <a:ln w="0">
            <a:noFill/>
          </a:ln>
        </p:spPr>
      </p:pic>
      <p:sp>
        <p:nvSpPr>
          <p:cNvPr id="538" name="Title 2"/>
          <p:cNvSpPr/>
          <p:nvPr/>
        </p:nvSpPr>
        <p:spPr>
          <a:xfrm>
            <a:off x="609480" y="1073160"/>
            <a:ext cx="6397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Agenda : Day 1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539" name="Text Placeholder 3"/>
          <p:cNvSpPr/>
          <p:nvPr/>
        </p:nvSpPr>
        <p:spPr>
          <a:xfrm>
            <a:off x="612720" y="2059560"/>
            <a:ext cx="6394680" cy="36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Introduction : Java Basics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Java Environment</a:t>
            </a:r>
            <a:r>
              <a:rPr b="0" lang="en-US" sz="1800" spc="-1" strike="noStrike" u="sng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	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Basic Syntax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540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79D248AC-1C1B-4FA8-84A5-C937D49AF538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541" name="Footer Placeholder - Dark Master"/>
          <p:cNvSpPr/>
          <p:nvPr/>
        </p:nvSpPr>
        <p:spPr>
          <a:xfrm>
            <a:off x="3699720" y="634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2"/>
          <a:srcRect l="24879" t="0" r="24726" b="0"/>
          <a:stretch/>
        </p:blipFill>
        <p:spPr>
          <a:xfrm flipH="1">
            <a:off x="7928280" y="-1800"/>
            <a:ext cx="4316400" cy="68562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Title 2_23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Maven : dependencies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80" name="Slide Number Placeholder - Dark Master_24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D366C492-ADCC-4EA4-99D5-D32B5C7F8754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81" name="Footer Placeholder - Dark Master_24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82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883" name="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&lt;dependencies&gt;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org.springframework.boot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spring-boot-dependencies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2.4.3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&lt;type&gt;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pom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&lt;/type&gt;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&lt;scope&gt;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import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org.apache.commons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commons-lang3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3.12.0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javax.servlet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servlet-api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2.5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&lt;scope&gt;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provided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junit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junit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${junit.version}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&lt;scope&gt;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test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org.mockito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mockito-core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${mockito-core.version}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&lt;scope&gt;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test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&lt;/scope&gt;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&lt;/dependencies&gt;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itle 2_24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Maven : directory structure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86" name="Slide Number Placeholder - Dark Master_25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B1073419-5F89-494C-8B62-072D6E52EAD4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87" name="Footer Placeholder - Dark Master_25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88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889" name="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└───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maven-project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pom.xml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src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main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│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java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│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resources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│   │   └───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META-INF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│   └───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webapp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│       └───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WEB-INF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│           └───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web.xml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test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│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java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│   └───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resources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it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site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│   └───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assembly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└───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target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 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classes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 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test-classes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 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test-reports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 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generated-sources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    ├───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maven-project-1.0-SNAPSHOT.jar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        └───</a:t>
            </a:r>
            <a:r>
              <a:rPr b="0" lang="fr-FR" sz="1400" spc="-1" strike="noStrike">
                <a:solidFill>
                  <a:srgbClr val="ffffff"/>
                </a:solidFill>
                <a:latin typeface="DejaVu Sans Mono"/>
                <a:ea typeface="DejaVu Sans Mono"/>
              </a:rPr>
              <a:t>maven-project-1.0-SNAPSHOT.war</a:t>
            </a:r>
            <a:endParaRPr b="0" lang="fr-FR" sz="14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Title 2_26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Maven : build phases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92" name="Slide Number Placeholder - Dark Master_27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10362A3A-D831-4AD4-84AD-7B93454189F6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93" name="Footer Placeholder - Dark Master_27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94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895" name="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896" name=""/>
          <p:cNvGraphicFramePr/>
          <p:nvPr/>
        </p:nvGraphicFramePr>
        <p:xfrm>
          <a:off x="585720" y="1923840"/>
          <a:ext cx="8037000" cy="2574360"/>
        </p:xfrm>
        <a:graphic>
          <a:graphicData uri="http://schemas.openxmlformats.org/drawingml/2006/table">
            <a:tbl>
              <a:tblPr/>
              <a:tblGrid>
                <a:gridCol w="2914920"/>
                <a:gridCol w="5122440"/>
              </a:tblGrid>
              <a:tr h="4147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latin typeface="Arial"/>
                        </a:rPr>
                        <a:t>phase(s)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latin typeface="Arial"/>
                        </a:rPr>
                        <a:t>operations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16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validate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checks all pom.xml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cccccc"/>
                    </a:solidFill>
                  </a:tcPr>
                </a:tc>
              </a:tr>
              <a:tr h="216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initialize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latin typeface="Arial"/>
                        </a:rPr>
                        <a:t>initialize properties and directories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16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generate-sources + process-sources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if needed prepares source code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16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compile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compile the source code of the project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16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generate-test-sources + process-test-sources + generate-test-resources + process-test-resources + test-compile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same operations for test directory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16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test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run tests 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16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package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prepares the final artifact (jar or war)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16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integration-test +verify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runs integration tests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16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install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put the package into the local repository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cccccc"/>
                    </a:solidFill>
                  </a:tcPr>
                </a:tc>
              </a:tr>
              <a:tr h="216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deploy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latin typeface="Arial"/>
                        </a:rPr>
                        <a:t>put the package in a distant shared repository for publishing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ransition spd="slow">
    <p:push dir="u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Title 2_25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Maven : commands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98" name="Slide Number Placeholder - Dark Master_26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7D7A2403-AFDD-434C-89DA-87675667D91E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99" name="Footer Placeholder - Dark Master_26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00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901" name="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"/>
          <p:cNvSpPr/>
          <p:nvPr/>
        </p:nvSpPr>
        <p:spPr>
          <a:xfrm>
            <a:off x="599400" y="163188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  <a:ea typeface="DejaVu Sans"/>
              </a:rPr>
              <a:t>// the command used all day long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  <a:ea typeface="DejaVu Sans"/>
              </a:rPr>
              <a:t>mvn clean install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  <a:ea typeface="DejaVu Sans"/>
              </a:rPr>
              <a:t>// sometimes you don’t want to run unit tests...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  <a:ea typeface="DejaVu Sans"/>
              </a:rPr>
              <a:t>mvn clean install -DskipTests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  <a:ea typeface="DejaVu Sans"/>
              </a:rPr>
              <a:t>// to run integration tests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  <a:ea typeface="DejaVu Sans"/>
              </a:rPr>
              <a:t>mvn clean verify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  <a:ea typeface="DejaVu Sans"/>
              </a:rPr>
              <a:t>// deploy on the shared repo (most of the time run by jenkins)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  <a:ea typeface="DejaVu Sans"/>
              </a:rPr>
              <a:t>mvn clean deploy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  <a:ea typeface="DejaVu Sans"/>
              </a:rPr>
              <a:t>// useful to resolve dependency problems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  <a:ea typeface="DejaVu Sans"/>
              </a:rPr>
              <a:t>mvn dependency:tree -Dverbose -Dincludes=commons-collections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Title 2_27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Maven : plugins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04" name="Slide Number Placeholder - Dark Master_28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EBB564BB-6691-400A-89A5-EFF8BE9B3D31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905" name="Footer Placeholder - Dark Master_28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06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907" name="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&lt;plugin&gt;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com.sun.xml.ws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jaxws-maven-plugin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2.3.2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&lt;executions&gt;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&lt;execution&gt;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generate-java-sources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&lt;phase&gt;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process-sources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&lt;/phase&gt;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&lt;goals&gt;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    &lt;goal&gt;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wsimport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&lt;/goal&gt;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&lt;/goals&gt;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&lt;configuration&gt;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    &lt;extension&gt;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true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&lt;/extension&gt;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        &lt;wsdlLocation&gt;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https://www.w3schools.com/xml/tempconvert.asmx?WSDL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&lt;/wsdlLocation&gt;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    &lt;wsdlLocation&gt;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/wsdl/MyService.wsdl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&lt;/wsdlLocation&gt;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&lt;/configuration&gt;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&lt;/execution&gt;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&lt;/executions&gt;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&lt;dependencies&gt;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javax.xml.bind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jaxb-api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2.3.1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&lt;/dependency&gt;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&lt;groupId&gt;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javax.xml.ws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&lt;/groupId&gt;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&lt;artifactId&gt;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jaxws-api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&lt;/artifactId&gt;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    &lt;version&gt;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2.3.1</a:t>
            </a:r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&lt;/version&gt;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    &lt;/dependency&gt;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    &lt;/dependencies&gt;</a:t>
            </a:r>
            <a:br/>
            <a:r>
              <a:rPr b="0" lang="fr-FR" sz="900" spc="-1" strike="noStrike">
                <a:solidFill>
                  <a:srgbClr val="e8bf6a"/>
                </a:solidFill>
                <a:latin typeface="DejaVu Sans Mono"/>
                <a:ea typeface="DejaVu Sans Mono"/>
              </a:rPr>
              <a:t>&lt;/plugin&gt;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itle 2_28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Maven : settings.xml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10" name="Slide Number Placeholder - Dark Master_29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C33D2FA-8E0D-46B7-8D57-F7F9A28CFA69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911" name="Footer Placeholder - Dark Master_29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12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913" name=""/>
          <p:cNvSpPr/>
          <p:nvPr/>
        </p:nvSpPr>
        <p:spPr>
          <a:xfrm>
            <a:off x="1080000" y="2160000"/>
            <a:ext cx="611856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"/>
          <p:cNvSpPr/>
          <p:nvPr/>
        </p:nvSpPr>
        <p:spPr>
          <a:xfrm>
            <a:off x="671040" y="1631520"/>
            <a:ext cx="7967520" cy="50270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&lt;settings&gt;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&lt;localRepository&gt;${user.home}/.m2/repository&lt;/localRepository&gt;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&lt;mirrors&gt;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&lt;mirror&gt;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&lt;id&gt;internal-repository&lt;/id&gt;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&lt;name&gt;Maven Repository Manager running on repo.mycompany.com&lt;/name&gt;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&lt;url&gt;http://repo.mycompany.com/proxy&lt;/url&gt;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&lt;mirrorOf&gt;*&lt;/mirrorOf&gt;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&lt;/mirror&gt;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&lt;/mirrors&gt;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&lt;proxies&gt;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&lt;proxy&gt;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&lt;id&gt;example-proxy&lt;/id&gt;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&lt;active&gt;true&lt;/active&gt;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&lt;protocol&gt;http&lt;/protocol&gt;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&lt;host&gt;proxy.example.com&lt;/host&gt;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&lt;port&gt;8080&lt;/port&gt;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&lt;username&gt;proxyuser&lt;/username&gt;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&lt;password&gt;somepassword&lt;/password&gt;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&lt;nonProxyHosts&gt;www.google.com|*.example.com&lt;/nonProxyHosts&gt;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&lt;/proxy&gt;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&lt;/proxies&gt;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&lt;/settings&gt;</a:t>
            </a:r>
            <a:endParaRPr b="0" lang="fr-FR" sz="13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Title 2_10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GIT Workflow.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16" name="Slide Number Placeholder - Dark Master_11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E1167BC0-30C5-4970-ABD9-BC674CD9CC22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917" name="Footer Placeholder - Dark Master_11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18" name=""/>
          <p:cNvSpPr/>
          <p:nvPr/>
        </p:nvSpPr>
        <p:spPr>
          <a:xfrm>
            <a:off x="540720" y="1620000"/>
            <a:ext cx="9897840" cy="503856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920" name="Google Shape;65;p14"/>
          <p:cNvSpPr/>
          <p:nvPr/>
        </p:nvSpPr>
        <p:spPr>
          <a:xfrm>
            <a:off x="979920" y="168984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Find the right branch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21" name="Google Shape;66;p14"/>
          <p:cNvSpPr/>
          <p:nvPr/>
        </p:nvSpPr>
        <p:spPr>
          <a:xfrm>
            <a:off x="4031640" y="1746000"/>
            <a:ext cx="2379960" cy="545400"/>
          </a:xfrm>
          <a:prstGeom prst="wedgeRectCallout">
            <a:avLst>
              <a:gd name="adj1" fmla="val -67689"/>
              <a:gd name="adj2" fmla="val 24173"/>
            </a:avLst>
          </a:prstGeom>
          <a:solidFill>
            <a:srgbClr val="fff2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pull --rebase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branch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-a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22" name="Google Shape;67;p14"/>
          <p:cNvSpPr/>
          <p:nvPr/>
        </p:nvSpPr>
        <p:spPr>
          <a:xfrm>
            <a:off x="1973160" y="2512800"/>
            <a:ext cx="148032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Create a new remote branch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23" name="Google Shape;68;p14"/>
          <p:cNvSpPr/>
          <p:nvPr/>
        </p:nvSpPr>
        <p:spPr>
          <a:xfrm>
            <a:off x="4031640" y="2545560"/>
            <a:ext cx="3430080" cy="592560"/>
          </a:xfrm>
          <a:prstGeom prst="wedgeRectCallout">
            <a:avLst>
              <a:gd name="adj1" fmla="val -66514"/>
              <a:gd name="adj2" fmla="val 21639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checkout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-b </a:t>
            </a:r>
            <a:r>
              <a:rPr b="1" i="1" lang="en-GB" sz="1200" spc="-1" strike="noStrike">
                <a:solidFill>
                  <a:srgbClr val="38761d"/>
                </a:solidFill>
                <a:latin typeface="Courier New"/>
                <a:ea typeface="Courier New"/>
              </a:rPr>
              <a:t>branch_name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push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-u origin/</a:t>
            </a:r>
            <a:r>
              <a:rPr b="1" i="1" lang="en-GB" sz="1200" spc="-1" strike="noStrike">
                <a:solidFill>
                  <a:srgbClr val="38761d"/>
                </a:solidFill>
                <a:latin typeface="Courier New"/>
                <a:ea typeface="Courier New"/>
              </a:rPr>
              <a:t>branch_name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24" name="Google Shape;69;p14"/>
          <p:cNvSpPr/>
          <p:nvPr/>
        </p:nvSpPr>
        <p:spPr>
          <a:xfrm>
            <a:off x="2022120" y="3238200"/>
            <a:ext cx="148032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Checkout branch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25" name="Google Shape;70;p14"/>
          <p:cNvSpPr/>
          <p:nvPr/>
        </p:nvSpPr>
        <p:spPr>
          <a:xfrm>
            <a:off x="4072320" y="3294360"/>
            <a:ext cx="5282640" cy="545400"/>
          </a:xfrm>
          <a:prstGeom prst="wedgeRectCallout">
            <a:avLst>
              <a:gd name="adj1" fmla="val -59657"/>
              <a:gd name="adj2" fmla="val 27659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checkout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--track -b </a:t>
            </a:r>
            <a:r>
              <a:rPr b="1" i="1" lang="en-GB" sz="1200" spc="-1" strike="noStrike">
                <a:solidFill>
                  <a:srgbClr val="38761d"/>
                </a:solidFill>
                <a:latin typeface="Courier New"/>
                <a:ea typeface="Courier New"/>
              </a:rPr>
              <a:t>branch_name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origin/</a:t>
            </a:r>
            <a:r>
              <a:rPr b="1" i="1" lang="en-GB" sz="1200" spc="-1" strike="noStrike">
                <a:solidFill>
                  <a:srgbClr val="38761d"/>
                </a:solidFill>
                <a:latin typeface="Courier New"/>
                <a:ea typeface="Courier New"/>
              </a:rPr>
              <a:t>branch_name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26" name="Google Shape;71;p14"/>
          <p:cNvSpPr/>
          <p:nvPr/>
        </p:nvSpPr>
        <p:spPr>
          <a:xfrm rot="5400000">
            <a:off x="1449720" y="2618640"/>
            <a:ext cx="438120" cy="4460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Google Shape;72;p14"/>
          <p:cNvSpPr/>
          <p:nvPr/>
        </p:nvSpPr>
        <p:spPr>
          <a:xfrm rot="5400000">
            <a:off x="1449720" y="3287880"/>
            <a:ext cx="438120" cy="4460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Google Shape;73;p14"/>
          <p:cNvSpPr/>
          <p:nvPr/>
        </p:nvSpPr>
        <p:spPr>
          <a:xfrm>
            <a:off x="979920" y="419040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Work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29" name="Google Shape;74;p14"/>
          <p:cNvSpPr/>
          <p:nvPr/>
        </p:nvSpPr>
        <p:spPr>
          <a:xfrm>
            <a:off x="4031640" y="4246200"/>
            <a:ext cx="2339280" cy="545400"/>
          </a:xfrm>
          <a:prstGeom prst="wedgeRectCallout">
            <a:avLst>
              <a:gd name="adj1" fmla="val -68264"/>
              <a:gd name="adj2" fmla="val 24986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add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-A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commit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-m</a:t>
            </a:r>
            <a:r>
              <a:rPr b="1" i="1" lang="en-GB" sz="1200" spc="-1" strike="noStrike">
                <a:solidFill>
                  <a:srgbClr val="38761d"/>
                </a:solidFill>
                <a:latin typeface="Courier New"/>
                <a:ea typeface="Courier New"/>
              </a:rPr>
              <a:t>”message”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30" name="Google Shape;75;p14"/>
          <p:cNvSpPr/>
          <p:nvPr/>
        </p:nvSpPr>
        <p:spPr>
          <a:xfrm>
            <a:off x="1020600" y="500436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Check locally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31" name="Google Shape;76;p14"/>
          <p:cNvSpPr/>
          <p:nvPr/>
        </p:nvSpPr>
        <p:spPr>
          <a:xfrm>
            <a:off x="4072320" y="5060520"/>
            <a:ext cx="2339280" cy="545400"/>
          </a:xfrm>
          <a:prstGeom prst="wedgeRectCallout">
            <a:avLst>
              <a:gd name="adj1" fmla="val -68264"/>
              <a:gd name="adj2" fmla="val 24986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pull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--rebase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mvn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clean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install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32" name="Google Shape;77;p14"/>
          <p:cNvSpPr/>
          <p:nvPr/>
        </p:nvSpPr>
        <p:spPr>
          <a:xfrm>
            <a:off x="1975320" y="397260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Google Shape;78;p14"/>
          <p:cNvSpPr/>
          <p:nvPr/>
        </p:nvSpPr>
        <p:spPr>
          <a:xfrm>
            <a:off x="1975320" y="478692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Google Shape;79;p14"/>
          <p:cNvSpPr/>
          <p:nvPr/>
        </p:nvSpPr>
        <p:spPr>
          <a:xfrm>
            <a:off x="599400" y="2634120"/>
            <a:ext cx="9424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Arial"/>
              </a:rPr>
              <a:t>not found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35" name="Google Shape;80;p14"/>
          <p:cNvSpPr/>
          <p:nvPr/>
        </p:nvSpPr>
        <p:spPr>
          <a:xfrm>
            <a:off x="759960" y="3238200"/>
            <a:ext cx="9424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f3f3f3"/>
                </a:solidFill>
                <a:latin typeface="Arial"/>
                <a:ea typeface="Arial"/>
              </a:rPr>
              <a:t>found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36" name="Google Shape;81;p14"/>
          <p:cNvSpPr/>
          <p:nvPr/>
        </p:nvSpPr>
        <p:spPr>
          <a:xfrm>
            <a:off x="1020600" y="578340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Push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37" name="Google Shape;82;p14"/>
          <p:cNvSpPr/>
          <p:nvPr/>
        </p:nvSpPr>
        <p:spPr>
          <a:xfrm>
            <a:off x="4072320" y="5839560"/>
            <a:ext cx="2339280" cy="545400"/>
          </a:xfrm>
          <a:prstGeom prst="wedgeRectCallout">
            <a:avLst>
              <a:gd name="adj1" fmla="val -68264"/>
              <a:gd name="adj2" fmla="val 24986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push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38" name="Google Shape;83;p14"/>
          <p:cNvSpPr/>
          <p:nvPr/>
        </p:nvSpPr>
        <p:spPr>
          <a:xfrm>
            <a:off x="1975320" y="560088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Google Shape;84;p14"/>
          <p:cNvSpPr/>
          <p:nvPr/>
        </p:nvSpPr>
        <p:spPr>
          <a:xfrm>
            <a:off x="1975320" y="638676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Title 2_11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GIT Workflow.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41" name="Slide Number Placeholder - Dark Master_12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B5870620-E98B-4D51-A316-B91D2BD6A275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942" name="Footer Placeholder - Dark Master_12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43" name=""/>
          <p:cNvSpPr/>
          <p:nvPr/>
        </p:nvSpPr>
        <p:spPr>
          <a:xfrm>
            <a:off x="540720" y="1620000"/>
            <a:ext cx="9897840" cy="503856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945" name="Google Shape;89;p15"/>
          <p:cNvSpPr/>
          <p:nvPr/>
        </p:nvSpPr>
        <p:spPr>
          <a:xfrm>
            <a:off x="1113840" y="183276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Check Jenkins build is OK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46" name="Google Shape;90;p15"/>
          <p:cNvSpPr/>
          <p:nvPr/>
        </p:nvSpPr>
        <p:spPr>
          <a:xfrm>
            <a:off x="4165560" y="1888920"/>
            <a:ext cx="3573000" cy="545400"/>
          </a:xfrm>
          <a:prstGeom prst="wedgeRectCallout">
            <a:avLst>
              <a:gd name="adj1" fmla="val -63152"/>
              <a:gd name="adj2" fmla="val 21706"/>
            </a:avLst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Use your eyes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47" name="Google Shape;91;p15"/>
          <p:cNvSpPr/>
          <p:nvPr/>
        </p:nvSpPr>
        <p:spPr>
          <a:xfrm>
            <a:off x="1113840" y="265356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Create a pull request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48" name="Google Shape;92;p15"/>
          <p:cNvSpPr/>
          <p:nvPr/>
        </p:nvSpPr>
        <p:spPr>
          <a:xfrm>
            <a:off x="4165560" y="2653560"/>
            <a:ext cx="1917720" cy="545400"/>
          </a:xfrm>
          <a:prstGeom prst="wedgeRectCallout">
            <a:avLst>
              <a:gd name="adj1" fmla="val -74034"/>
              <a:gd name="adj2" fmla="val 26192"/>
            </a:avLst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Google Shape;93;p15"/>
          <p:cNvSpPr/>
          <p:nvPr/>
        </p:nvSpPr>
        <p:spPr>
          <a:xfrm>
            <a:off x="2217240" y="243612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Google Shape;94;p15"/>
          <p:cNvSpPr/>
          <p:nvPr/>
        </p:nvSpPr>
        <p:spPr>
          <a:xfrm>
            <a:off x="2217240" y="170892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Google Shape;95;p15"/>
          <p:cNvSpPr/>
          <p:nvPr/>
        </p:nvSpPr>
        <p:spPr>
          <a:xfrm>
            <a:off x="1113840" y="347292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Someone else validates your pull request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52" name="Google Shape;96;p15"/>
          <p:cNvSpPr/>
          <p:nvPr/>
        </p:nvSpPr>
        <p:spPr>
          <a:xfrm>
            <a:off x="2217240" y="325548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Google Shape;97;p15"/>
          <p:cNvSpPr/>
          <p:nvPr/>
        </p:nvSpPr>
        <p:spPr>
          <a:xfrm>
            <a:off x="1113840" y="429228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Merge in master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54" name="Google Shape;98;p15"/>
          <p:cNvSpPr/>
          <p:nvPr/>
        </p:nvSpPr>
        <p:spPr>
          <a:xfrm>
            <a:off x="1154520" y="511164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Back in master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55" name="Google Shape;99;p15"/>
          <p:cNvSpPr/>
          <p:nvPr/>
        </p:nvSpPr>
        <p:spPr>
          <a:xfrm>
            <a:off x="1154520" y="5931000"/>
            <a:ext cx="2603880" cy="657720"/>
          </a:xfrm>
          <a:prstGeom prst="flowChartAlternateProcess">
            <a:avLst/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Go back to first step !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56" name="Google Shape;100;p15"/>
          <p:cNvSpPr/>
          <p:nvPr/>
        </p:nvSpPr>
        <p:spPr>
          <a:xfrm>
            <a:off x="4165560" y="5250960"/>
            <a:ext cx="3430080" cy="592560"/>
          </a:xfrm>
          <a:prstGeom prst="wedgeRectCallout">
            <a:avLst>
              <a:gd name="adj1" fmla="val -61416"/>
              <a:gd name="adj2" fmla="val 21689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checkout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master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57" name="Google Shape;101;p15"/>
          <p:cNvSpPr/>
          <p:nvPr/>
        </p:nvSpPr>
        <p:spPr>
          <a:xfrm>
            <a:off x="4165560" y="4324680"/>
            <a:ext cx="3430080" cy="592560"/>
          </a:xfrm>
          <a:prstGeom prst="wedgeRectCallout">
            <a:avLst>
              <a:gd name="adj1" fmla="val -61416"/>
              <a:gd name="adj2" fmla="val 21689"/>
            </a:avLst>
          </a:prstGeom>
          <a:solidFill>
            <a:srgbClr val="fff2cc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checkout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1" i="1" lang="en-GB" sz="1200" spc="-1" strike="noStrike">
                <a:solidFill>
                  <a:srgbClr val="38761d"/>
                </a:solidFill>
                <a:latin typeface="Courier New"/>
                <a:ea typeface="Courier New"/>
              </a:rPr>
              <a:t>target_branch_name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merge</a:t>
            </a:r>
            <a:r>
              <a:rPr b="1" i="1" lang="en-GB" sz="1200" spc="-1" strike="noStrike">
                <a:solidFill>
                  <a:srgbClr val="38761d"/>
                </a:solidFill>
                <a:latin typeface="Courier New"/>
                <a:ea typeface="Courier New"/>
              </a:rPr>
              <a:t> </a:t>
            </a:r>
            <a:r>
              <a:rPr b="1" lang="en-GB" sz="1200" spc="-1" strike="noStrike">
                <a:solidFill>
                  <a:srgbClr val="38761d"/>
                </a:solidFill>
                <a:latin typeface="Courier New"/>
                <a:ea typeface="Courier New"/>
              </a:rPr>
              <a:t>branch_name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</a:t>
            </a:r>
            <a:r>
              <a:rPr b="0" i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push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58" name="Google Shape;102;p15"/>
          <p:cNvSpPr/>
          <p:nvPr/>
        </p:nvSpPr>
        <p:spPr>
          <a:xfrm>
            <a:off x="2217240" y="571356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Google Shape;103;p15"/>
          <p:cNvSpPr/>
          <p:nvPr/>
        </p:nvSpPr>
        <p:spPr>
          <a:xfrm>
            <a:off x="2217240" y="489420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Google Shape;104;p15"/>
          <p:cNvSpPr/>
          <p:nvPr/>
        </p:nvSpPr>
        <p:spPr>
          <a:xfrm>
            <a:off x="4165560" y="3489120"/>
            <a:ext cx="3430080" cy="545400"/>
          </a:xfrm>
          <a:prstGeom prst="wedgeRectCallout">
            <a:avLst>
              <a:gd name="adj1" fmla="val -63700"/>
              <a:gd name="adj2" fmla="val 24205"/>
            </a:avLst>
          </a:prstGeom>
          <a:solidFill>
            <a:srgbClr val="e0e0e0"/>
          </a:solidFill>
          <a:ln w="9360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61" name="Google Shape;105;p15" descr="createPR.PNG"/>
          <p:cNvPicPr/>
          <p:nvPr/>
        </p:nvPicPr>
        <p:blipFill>
          <a:blip r:embed="rId1"/>
          <a:stretch/>
        </p:blipFill>
        <p:spPr>
          <a:xfrm>
            <a:off x="5622480" y="2760480"/>
            <a:ext cx="331560" cy="331560"/>
          </a:xfrm>
          <a:prstGeom prst="rect">
            <a:avLst/>
          </a:prstGeom>
          <a:ln w="0">
            <a:noFill/>
          </a:ln>
        </p:spPr>
      </p:pic>
      <p:pic>
        <p:nvPicPr>
          <p:cNvPr id="962" name="Google Shape;106;p15" descr="BBucket.PNG"/>
          <p:cNvPicPr/>
          <p:nvPr/>
        </p:nvPicPr>
        <p:blipFill>
          <a:blip r:embed="rId2"/>
          <a:stretch/>
        </p:blipFill>
        <p:spPr>
          <a:xfrm>
            <a:off x="4284720" y="2741400"/>
            <a:ext cx="1131840" cy="369720"/>
          </a:xfrm>
          <a:prstGeom prst="rect">
            <a:avLst/>
          </a:prstGeom>
          <a:ln w="0">
            <a:noFill/>
          </a:ln>
        </p:spPr>
      </p:pic>
      <p:pic>
        <p:nvPicPr>
          <p:cNvPr id="963" name="Google Shape;107;p15" descr="BBucket.PNG"/>
          <p:cNvPicPr/>
          <p:nvPr/>
        </p:nvPicPr>
        <p:blipFill>
          <a:blip r:embed="rId3"/>
          <a:stretch/>
        </p:blipFill>
        <p:spPr>
          <a:xfrm>
            <a:off x="4252320" y="3576960"/>
            <a:ext cx="1131840" cy="369720"/>
          </a:xfrm>
          <a:prstGeom prst="rect">
            <a:avLst/>
          </a:prstGeom>
          <a:ln w="0">
            <a:noFill/>
          </a:ln>
        </p:spPr>
      </p:pic>
      <p:pic>
        <p:nvPicPr>
          <p:cNvPr id="964" name="Google Shape;108;p15" descr="viewPR.PNG"/>
          <p:cNvPicPr/>
          <p:nvPr/>
        </p:nvPicPr>
        <p:blipFill>
          <a:blip r:embed="rId4"/>
          <a:stretch/>
        </p:blipFill>
        <p:spPr>
          <a:xfrm>
            <a:off x="5565240" y="3553200"/>
            <a:ext cx="446040" cy="417240"/>
          </a:xfrm>
          <a:prstGeom prst="rect">
            <a:avLst/>
          </a:prstGeom>
          <a:ln w="0">
            <a:noFill/>
          </a:ln>
        </p:spPr>
      </p:pic>
      <p:pic>
        <p:nvPicPr>
          <p:cNvPr id="965" name="Google Shape;109;p15" descr="approve.PNG"/>
          <p:cNvPicPr/>
          <p:nvPr/>
        </p:nvPicPr>
        <p:blipFill>
          <a:blip r:embed="rId5"/>
          <a:stretch/>
        </p:blipFill>
        <p:spPr>
          <a:xfrm>
            <a:off x="6256080" y="3553200"/>
            <a:ext cx="1179360" cy="417240"/>
          </a:xfrm>
          <a:prstGeom prst="rect">
            <a:avLst/>
          </a:prstGeom>
          <a:ln w="0">
            <a:noFill/>
          </a:ln>
        </p:spPr>
      </p:pic>
      <p:pic>
        <p:nvPicPr>
          <p:cNvPr id="966" name="Google Shape;110;p15" descr="jenkins.PNG"/>
          <p:cNvPicPr/>
          <p:nvPr/>
        </p:nvPicPr>
        <p:blipFill>
          <a:blip r:embed="rId6"/>
          <a:stretch/>
        </p:blipFill>
        <p:spPr>
          <a:xfrm>
            <a:off x="4227840" y="2003040"/>
            <a:ext cx="1550880" cy="360000"/>
          </a:xfrm>
          <a:prstGeom prst="rect">
            <a:avLst/>
          </a:prstGeom>
          <a:ln w="0">
            <a:noFill/>
          </a:ln>
        </p:spPr>
      </p:pic>
      <p:pic>
        <p:nvPicPr>
          <p:cNvPr id="967" name="Google Shape;111;p15" descr="build.PNG"/>
          <p:cNvPicPr/>
          <p:nvPr/>
        </p:nvPicPr>
        <p:blipFill>
          <a:blip r:embed="rId7"/>
          <a:stretch/>
        </p:blipFill>
        <p:spPr>
          <a:xfrm>
            <a:off x="5840280" y="1928880"/>
            <a:ext cx="1807920" cy="464760"/>
          </a:xfrm>
          <a:prstGeom prst="rect">
            <a:avLst/>
          </a:prstGeom>
          <a:ln w="0">
            <a:noFill/>
          </a:ln>
        </p:spPr>
      </p:pic>
      <p:sp>
        <p:nvSpPr>
          <p:cNvPr id="968" name="Google Shape;112;p15"/>
          <p:cNvSpPr/>
          <p:nvPr/>
        </p:nvSpPr>
        <p:spPr>
          <a:xfrm>
            <a:off x="2217240" y="4074840"/>
            <a:ext cx="39708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Google Shape;113;p15"/>
          <p:cNvSpPr/>
          <p:nvPr/>
        </p:nvSpPr>
        <p:spPr>
          <a:xfrm flipH="1">
            <a:off x="769680" y="5897880"/>
            <a:ext cx="438120" cy="4460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Title 2_12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GIT - Useful aliases.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71" name="Slide Number Placeholder - Dark Master_13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44D43D53-0A5C-4E36-8D25-EB71F6A87381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972" name="Footer Placeholder - Dark Master_13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73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974" name="Google Shape;130;p17"/>
          <p:cNvSpPr/>
          <p:nvPr/>
        </p:nvSpPr>
        <p:spPr>
          <a:xfrm>
            <a:off x="723960" y="1769040"/>
            <a:ext cx="9714600" cy="4745520"/>
          </a:xfrm>
          <a:prstGeom prst="rect">
            <a:avLst/>
          </a:prstGeom>
          <a:solidFill>
            <a:srgbClr val="efef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Add those aliases and functions to your ~/.bash-profile :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900" spc="-1" strike="noStrike">
                <a:solidFill>
                  <a:srgbClr val="880000"/>
                </a:solidFill>
                <a:latin typeface="Consolas"/>
                <a:ea typeface="Consolas"/>
              </a:rPr>
              <a:t>## maven ##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mci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'mvn clean install'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mcist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'mvn clean install -DskipTests'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900" spc="-1" strike="noStrike">
                <a:solidFill>
                  <a:srgbClr val="880000"/>
                </a:solidFill>
                <a:latin typeface="Consolas"/>
                <a:ea typeface="Consolas"/>
              </a:rPr>
              <a:t>## git ##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gpr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'git pull --rebase'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gs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'git status'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gaa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'git add -A'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gk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'gitk --all&amp;'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gp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'git push'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alias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gba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=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'git branch -a'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900" spc="-1" strike="noStrike">
                <a:solidFill>
                  <a:srgbClr val="880000"/>
                </a:solidFill>
                <a:latin typeface="Consolas"/>
                <a:ea typeface="Consolas"/>
              </a:rPr>
              <a:t># new remote branch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function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gnrb {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if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[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"$#"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-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ne </a:t>
            </a:r>
            <a:r>
              <a:rPr b="0" lang="en-GB" sz="900" spc="-1" strike="noStrike">
                <a:solidFill>
                  <a:srgbClr val="006666"/>
                </a:solidFill>
                <a:latin typeface="Consolas"/>
                <a:ea typeface="Consolas"/>
              </a:rPr>
              <a:t>1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];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then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   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echo 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"Usage : gnrb branch_name"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else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git checkout 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-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b $1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git push 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-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u origin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/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$1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fi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}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i="1" lang="en-GB" sz="900" spc="-1" strike="noStrike">
                <a:solidFill>
                  <a:srgbClr val="880000"/>
                </a:solidFill>
                <a:latin typeface="Consolas"/>
                <a:ea typeface="Consolas"/>
              </a:rPr>
              <a:t># checkout remote branch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function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grco {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if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[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"$#"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-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ne </a:t>
            </a:r>
            <a:r>
              <a:rPr b="0" lang="en-GB" sz="900" spc="-1" strike="noStrike">
                <a:solidFill>
                  <a:srgbClr val="006666"/>
                </a:solidFill>
                <a:latin typeface="Consolas"/>
                <a:ea typeface="Consolas"/>
              </a:rPr>
              <a:t>1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];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then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    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echo </a:t>
            </a:r>
            <a:r>
              <a:rPr b="0" lang="en-GB" sz="900" spc="-1" strike="noStrike">
                <a:solidFill>
                  <a:srgbClr val="008800"/>
                </a:solidFill>
                <a:latin typeface="Consolas"/>
                <a:ea typeface="Consolas"/>
              </a:rPr>
              <a:t>"Usage : grco branch_name"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else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git checkout 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--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track 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-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b $1 origin</a:t>
            </a:r>
            <a:r>
              <a:rPr b="0" lang="en-GB" sz="900" spc="-1" strike="noStrike">
                <a:solidFill>
                  <a:srgbClr val="666600"/>
                </a:solidFill>
                <a:latin typeface="Consolas"/>
                <a:ea typeface="Consolas"/>
              </a:rPr>
              <a:t>/</a:t>
            </a: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$1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GB" sz="900" spc="-1" strike="noStrike">
                <a:solidFill>
                  <a:srgbClr val="000088"/>
                </a:solidFill>
                <a:latin typeface="Consolas"/>
                <a:ea typeface="Consolas"/>
              </a:rPr>
              <a:t>fi</a:t>
            </a:r>
            <a:endParaRPr b="0" lang="fr-FR" sz="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Consolas"/>
                <a:ea typeface="Consolas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Content Placeholder 2_1"/>
          <p:cNvSpPr/>
          <p:nvPr/>
        </p:nvSpPr>
        <p:spPr>
          <a:xfrm>
            <a:off x="0" y="0"/>
            <a:ext cx="9178200" cy="68544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ontent Placeholder 3_2"/>
          <p:cNvSpPr/>
          <p:nvPr/>
        </p:nvSpPr>
        <p:spPr>
          <a:xfrm>
            <a:off x="609480" y="685800"/>
            <a:ext cx="748800" cy="12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Title 4_2"/>
          <p:cNvSpPr/>
          <p:nvPr/>
        </p:nvSpPr>
        <p:spPr>
          <a:xfrm>
            <a:off x="596880" y="1789200"/>
            <a:ext cx="4597560" cy="41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Basic Syntax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978" name="Text Placeholder 5_2"/>
          <p:cNvSpPr/>
          <p:nvPr/>
        </p:nvSpPr>
        <p:spPr>
          <a:xfrm>
            <a:off x="593640" y="1016640"/>
            <a:ext cx="456876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Java Basics :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979" name="" descr=""/>
          <p:cNvPicPr/>
          <p:nvPr/>
        </p:nvPicPr>
        <p:blipFill>
          <a:blip r:embed="rId1"/>
          <a:stretch/>
        </p:blipFill>
        <p:spPr>
          <a:xfrm>
            <a:off x="7315560" y="0"/>
            <a:ext cx="4875840" cy="685440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" descr=""/>
          <p:cNvPicPr/>
          <p:nvPr/>
        </p:nvPicPr>
        <p:blipFill>
          <a:blip r:embed="rId1"/>
          <a:stretch/>
        </p:blipFill>
        <p:spPr>
          <a:xfrm>
            <a:off x="489600" y="0"/>
            <a:ext cx="11701800" cy="6854400"/>
          </a:xfrm>
          <a:prstGeom prst="rect">
            <a:avLst/>
          </a:prstGeom>
          <a:ln w="36000">
            <a:noFill/>
          </a:ln>
        </p:spPr>
      </p:pic>
      <p:sp>
        <p:nvSpPr>
          <p:cNvPr id="544" name="Content Placeholder 2_3"/>
          <p:cNvSpPr/>
          <p:nvPr/>
        </p:nvSpPr>
        <p:spPr>
          <a:xfrm>
            <a:off x="0" y="0"/>
            <a:ext cx="6657840" cy="68544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ontent Placeholder 3_4"/>
          <p:cNvSpPr/>
          <p:nvPr/>
        </p:nvSpPr>
        <p:spPr>
          <a:xfrm>
            <a:off x="609480" y="685800"/>
            <a:ext cx="748800" cy="12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Title 4_4"/>
          <p:cNvSpPr/>
          <p:nvPr/>
        </p:nvSpPr>
        <p:spPr>
          <a:xfrm>
            <a:off x="596880" y="1789200"/>
            <a:ext cx="5701680" cy="41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Java Virtual </a:t>
            </a:r>
            <a:endParaRPr b="0" lang="fr-FR" sz="60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Machine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547" name="Text Placeholder 5_4"/>
          <p:cNvSpPr/>
          <p:nvPr/>
        </p:nvSpPr>
        <p:spPr>
          <a:xfrm>
            <a:off x="593640" y="1016640"/>
            <a:ext cx="456876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Java Basics :</a:t>
            </a:r>
            <a:endParaRPr b="0" lang="fr-FR" sz="4000" spc="-1" strike="noStrike">
              <a:latin typeface="Arial"/>
            </a:endParaRPr>
          </a:p>
        </p:txBody>
      </p:sp>
    </p:spTree>
  </p:cSld>
  <p:transition spd="slow">
    <p:push dir="l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Title 2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Primitive Types.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81" name="Slide Number Placeholder - Dark Master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D7DFA0CF-DEF5-48DB-87FD-2878B5C495FC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982" name="Footer Placeholder - Dark Master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83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984" name=""/>
          <p:cNvSpPr/>
          <p:nvPr/>
        </p:nvSpPr>
        <p:spPr>
          <a:xfrm>
            <a:off x="540000" y="1869840"/>
            <a:ext cx="10797840" cy="388800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boolean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true;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 =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long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l =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2l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float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f =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2.0f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double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d =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3.0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br/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char : used to handle Strings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byte : used to handle I/O streams 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short is never used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Boolean b2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true;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Integer i2 =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Long l2 =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2l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Float f2 =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2.0f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Double d2 =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2.0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BigDecimal bd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BigDecimal(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Title 2_29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Strings.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86" name="Slide Number Placeholder - Dark Master_30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28DA4C1-6ED5-45D6-A5ED-F8861C43A327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987" name="Footer Placeholder - Dark Master_30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88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989" name=""/>
          <p:cNvSpPr/>
          <p:nvPr/>
        </p:nvSpPr>
        <p:spPr>
          <a:xfrm>
            <a:off x="540000" y="1869840"/>
            <a:ext cx="10797840" cy="469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final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CONSTANT_STRING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 simple String sample : %s - %f"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buildString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 src)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StringBuilder sb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StringBuilder(src).append(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"and 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).append(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"more 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).append(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"numbers 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for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 =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0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 &lt;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i++)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sb.append(i)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sb.toString()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br/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CONSTANT_STRING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,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// A simple String sample : %s - %f</a:t>
            </a:r>
            <a:br/>
            <a:r>
              <a:rPr b="0" i="1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CONSTANT_STRING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.replace(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'e'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'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\u01B1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'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// A simplƱ String samplƱ : %s - %f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format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(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CONSTANT_STRING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"toto"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,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28.32f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,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A simple String sample : toto - 28,320000</a:t>
            </a:r>
            <a:br/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CONSTANT_STRING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.toUpperCase()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,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 SIMPLE STRING SAMPLE : %S - %F</a:t>
            </a:r>
            <a:br/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buildString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(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CONSTANT_STRING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A simple String sample : %s - %fand more numbers 0123456789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Pattern.</a:t>
            </a:r>
            <a:r>
              <a:rPr b="0" i="1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compile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"[aeiou]"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).matcher(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CONSTANT_STRING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).replaceAll(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"*"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// A s*mpl* Str*ng s*mpl* : %s - %f</a:t>
            </a:r>
            <a:br/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CONSTANT_STRING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.replaceAll(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"[aeiou]"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,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"#"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A s#mpl# Str#ng s#mpl# : %s - %f</a:t>
            </a:r>
            <a:br/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2_0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Objects, attributes and methods.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91" name="Slide Number Placeholder - Dark Master_1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4423C107-58B5-4289-BEFF-ACBEC8B40C40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992" name="Footer Placeholder - Dark Master_1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93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994" name=""/>
          <p:cNvSpPr/>
          <p:nvPr/>
        </p:nvSpPr>
        <p:spPr>
          <a:xfrm>
            <a:off x="540000" y="1869840"/>
            <a:ext cx="10797840" cy="478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ValtechTalentProgram {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int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count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public int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getCount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count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setCount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count)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count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 count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String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toString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"ValtechTalentProgram (count="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count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+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")"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boolean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equals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(Object o)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if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== o)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true;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if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(o ==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null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|| getClass() != o.getClass())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false;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ValtechTalentProgram that = (ValtechTalentProgram) o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return 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count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== that.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count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int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hashCode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return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Objects.</a:t>
            </a:r>
            <a:r>
              <a:rPr b="0" i="1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hash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count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//protected void finalize() throws Throwable {  }  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Title 2_1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Naming conventions.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96" name="Slide Number Placeholder - Dark Master_2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6243810-51E2-4729-9078-21135AFDD5E6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997" name="Footer Placeholder - Dark Master_2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98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999" name=""/>
          <p:cNvSpPr/>
          <p:nvPr/>
        </p:nvSpPr>
        <p:spPr>
          <a:xfrm>
            <a:off x="533880" y="1710000"/>
            <a:ext cx="7992000" cy="521172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CamelCase : ValtechTalentProgram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snakeCase : valtech_talent_program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kebab-case : valtech-talent-program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packages are lower case : com.valtech.talent.program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class names are camelCase : ValtechTalentProgram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variables and methods are lowerCamelCase : userName getUserName()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constants are UPPER_SNAKE_CASE : MAX_PARAMETER_SIZE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use nouns for variables and verbs for methods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use coding conventions from your project !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Intellij autoformat : Ctrl + Alt + L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Title 2_30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Packages.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01" name="Slide Number Placeholder - Dark Master_31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2D640B4-CEDE-4B45-9527-C4C97107E163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1002" name="Footer Placeholder - Dark Master_31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003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004" name=""/>
          <p:cNvSpPr/>
          <p:nvPr/>
        </p:nvSpPr>
        <p:spPr>
          <a:xfrm>
            <a:off x="540000" y="1869840"/>
            <a:ext cx="10797840" cy="478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declare with : </a:t>
            </a:r>
            <a:endParaRPr b="0" lang="fr-F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package </a:t>
            </a:r>
            <a:r>
              <a:rPr b="0" lang="fr-FR" sz="14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com.valtech.talent.program</a:t>
            </a:r>
            <a:r>
              <a:rPr b="0" lang="fr-FR" sz="14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Use with : </a:t>
            </a:r>
            <a:endParaRPr b="0" lang="fr-F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import </a:t>
            </a:r>
            <a:r>
              <a:rPr b="0" lang="fr-FR" sz="14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java.util.ArrayList</a:t>
            </a:r>
            <a:r>
              <a:rPr b="0" lang="fr-FR" sz="14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14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import </a:t>
            </a:r>
            <a:r>
              <a:rPr b="0" lang="fr-FR" sz="14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java.util.*</a:t>
            </a:r>
            <a:r>
              <a:rPr b="0" lang="fr-FR" sz="14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14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import static </a:t>
            </a:r>
            <a:r>
              <a:rPr b="0" lang="fr-FR" sz="14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java.util.ArrayList.</a:t>
            </a:r>
            <a:r>
              <a:rPr b="0" i="1" lang="fr-FR" sz="14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of</a:t>
            </a:r>
            <a:r>
              <a:rPr b="0" lang="fr-FR" sz="14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14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import static </a:t>
            </a:r>
            <a:r>
              <a:rPr b="0" lang="fr-FR" sz="14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java.util.ArrayList.</a:t>
            </a:r>
            <a:r>
              <a:rPr b="0" i="1" lang="fr-FR" sz="14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*</a:t>
            </a:r>
            <a:r>
              <a:rPr b="0" lang="fr-FR" sz="14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7832"/>
              </a:buClr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Package by feature not by layer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Title 2_2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Visibility &amp; keywords.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06" name="Slide Number Placeholder - Dark Master_3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C62802F8-048F-4D28-A4C2-544A90BC4FBF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1007" name="Footer Placeholder - Dark Master_3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008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009" name=""/>
          <p:cNvSpPr/>
          <p:nvPr/>
        </p:nvSpPr>
        <p:spPr>
          <a:xfrm>
            <a:off x="540000" y="1869840"/>
            <a:ext cx="11159280" cy="469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public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: accessible by any other class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protected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: accessible in the same package and subclasses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private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: only accessible within the declared class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static : methods/attributes owned by the class, not the instance, can be accessed without creating an object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final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: makes attributes and methods non-changeable (impossible to inherit or override)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abstract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: An abstract class cannot be used to create objects,  an abstract method does not have a body. The body is provided by the subclass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this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: Refers to the current object in a method or constructor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super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: Refers to superclass (parent) objects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2_3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Control structures.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11" name="Slide Number Placeholder - Dark Master_4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B7ADA38E-268A-4933-8731-4E8EFB07B460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1012" name="Footer Placeholder - Dark Master_4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013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014" name=""/>
          <p:cNvSpPr/>
          <p:nvPr/>
        </p:nvSpPr>
        <p:spPr>
          <a:xfrm>
            <a:off x="540000" y="1869840"/>
            <a:ext cx="10797840" cy="460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private enum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Sample {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A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B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,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D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boolean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condition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true,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condition2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true,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condition3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true;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while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 condition  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... do something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for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 =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0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 &lt;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i++ 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... do something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if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(condition2)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... do something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else if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(condition3)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... do something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else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... do something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Sample expression = condition ? Sample.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B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 Sample.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switch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(expression)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case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A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... do something for A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break;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case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B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case 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C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... do something for B or C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break;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default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: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... do something for anything else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Title 2_4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Polymorphism : inheritance.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16" name="Slide Number Placeholder - Dark Master_5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407FABEB-FA1C-4E50-8214-7DC7B79FAB71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1017" name="Footer Placeholder - Dark Master_5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018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019" name=""/>
          <p:cNvSpPr/>
          <p:nvPr/>
        </p:nvSpPr>
        <p:spPr>
          <a:xfrm>
            <a:off x="540000" y="1869840"/>
            <a:ext cx="10797840" cy="469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abstract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abstract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"drive"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Plane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"fly"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Bike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Transport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@Override</a:t>
            </a:r>
            <a:br/>
            <a:r>
              <a:rPr b="0" lang="fr-FR" sz="900" spc="-1" strike="noStrike">
                <a:solidFill>
                  <a:srgbClr val="bbb529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move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"ride"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Title 2_31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Polymorphism : interfaces.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21" name="Slide Number Placeholder - Dark Master_32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9B4F5E73-5407-46B2-BE54-9A153563900C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1022" name="Footer Placeholder - Dark Master_32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023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024" name=""/>
          <p:cNvSpPr/>
          <p:nvPr/>
        </p:nvSpPr>
        <p:spPr>
          <a:xfrm>
            <a:off x="540000" y="1869840"/>
            <a:ext cx="10797840" cy="469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interface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EnergySource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refill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interface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GasPowered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EnergySource{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default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refillTank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"Fill gas tank"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interface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ElectricPowered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EnergySource{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default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refillBattery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"Fill batteries"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GasPoweredCar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implements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GasPowered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refill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.refillTank()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ElectricCar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Car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implements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ElectricPowered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refill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.refillBattery()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ElectricBike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Bike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implements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ElectricPowered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refill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this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.refillBattery()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itle 2_5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Error handling.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26" name="Slide Number Placeholder - Dark Master_6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CF3A2BAF-46CC-422C-9561-E19A7183C93E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1027" name="Footer Placeholder - Dark Master_6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028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029" name=""/>
          <p:cNvSpPr/>
          <p:nvPr/>
        </p:nvSpPr>
        <p:spPr>
          <a:xfrm>
            <a:off x="540000" y="1710000"/>
            <a:ext cx="10797840" cy="496944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class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ActionImpossibleException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extends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Exception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ActionImpossibleException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 message){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super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(message)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doSomething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int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amount)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throws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ActionImpossibleException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(amount &lt;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throw 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IllegalArgumentException(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"Amount must be positive"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if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(amount &gt;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1000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throw 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ActionImpossibleException(</a:t>
            </a:r>
            <a:r>
              <a:rPr b="0" lang="fr-FR" sz="900" spc="-1" strike="noStrike">
                <a:solidFill>
                  <a:srgbClr val="6a8759"/>
                </a:solidFill>
                <a:latin typeface="DejaVu Sans Mono"/>
                <a:ea typeface="DejaVu Sans Mono"/>
              </a:rPr>
              <a:t>"amount over limit"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public static void </a:t>
            </a:r>
            <a:r>
              <a:rPr b="0" lang="fr-FR" sz="900" spc="-1" strike="noStrike">
                <a:solidFill>
                  <a:srgbClr val="ffc66d"/>
                </a:solidFill>
                <a:latin typeface="DejaVu Sans Mono"/>
                <a:ea typeface="DejaVu Sans Mono"/>
              </a:rPr>
              <a:t>main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(String[] args)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ExceptionsSample exceptionsSample =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ExceptionsSample()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System.</a:t>
            </a:r>
            <a:r>
              <a:rPr b="0" i="1" lang="fr-FR" sz="900" spc="-1" strike="noStrike">
                <a:solidFill>
                  <a:srgbClr val="9876aa"/>
                </a:solidFill>
                <a:latin typeface="DejaVu Sans Mono"/>
                <a:ea typeface="DejaVu Sans Mono"/>
              </a:rPr>
              <a:t>out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.println(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4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/ 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try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exceptionsSample.doSomething(</a:t>
            </a:r>
            <a:r>
              <a:rPr b="0" lang="fr-FR" sz="900" spc="-1" strike="noStrike">
                <a:solidFill>
                  <a:srgbClr val="6897bb"/>
                </a:solidFill>
                <a:latin typeface="DejaVu Sans Mono"/>
                <a:ea typeface="DejaVu Sans Mono"/>
              </a:rPr>
              <a:t>20000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catch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(ArithmeticException | ActionImpossibleException ex) 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handle exception here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ex.printStackTrace()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br/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    throw new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RuntimeException(ex)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;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 </a:t>
            </a:r>
            <a:r>
              <a:rPr b="0" lang="fr-FR" sz="900" spc="-1" strike="noStrike">
                <a:solidFill>
                  <a:srgbClr val="cc7832"/>
                </a:solidFill>
                <a:latin typeface="DejaVu Sans Mono"/>
                <a:ea typeface="DejaVu Sans Mono"/>
              </a:rPr>
              <a:t>finally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        </a:t>
            </a:r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// free resources</a:t>
            </a:r>
            <a:br/>
            <a:r>
              <a:rPr b="0" lang="fr-FR" sz="9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</a:t>
            </a:r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fr-FR" sz="900" spc="-1" strike="noStrike">
                <a:solidFill>
                  <a:srgbClr val="a9b7c6"/>
                </a:solidFill>
                <a:latin typeface="DejaVu Sans Mono"/>
                <a:ea typeface="DejaVu Sans Mono"/>
              </a:rPr>
              <a:t>}</a:t>
            </a:r>
            <a:endParaRPr b="0" lang="fr-FR" sz="9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ontent Placeholder 2"/>
          <p:cNvSpPr/>
          <p:nvPr/>
        </p:nvSpPr>
        <p:spPr>
          <a:xfrm>
            <a:off x="0" y="2160"/>
            <a:ext cx="12192120" cy="68544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ontent Placeholder 3"/>
          <p:cNvSpPr/>
          <p:nvPr/>
        </p:nvSpPr>
        <p:spPr>
          <a:xfrm>
            <a:off x="609480" y="685800"/>
            <a:ext cx="748800" cy="12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Title 4"/>
          <p:cNvSpPr/>
          <p:nvPr/>
        </p:nvSpPr>
        <p:spPr>
          <a:xfrm>
            <a:off x="596880" y="1789200"/>
            <a:ext cx="4597560" cy="41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551" name="Text Placeholder 5"/>
          <p:cNvSpPr/>
          <p:nvPr/>
        </p:nvSpPr>
        <p:spPr>
          <a:xfrm>
            <a:off x="649800" y="994680"/>
            <a:ext cx="456876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Helvetica Neue Light"/>
              </a:rPr>
              <a:t>Java is compiled AND interpreted</a:t>
            </a:r>
            <a:endParaRPr b="0" lang="fr-FR" sz="2400" spc="-1" strike="noStrike">
              <a:latin typeface="Arial"/>
            </a:endParaRPr>
          </a:p>
        </p:txBody>
      </p:sp>
      <p:grpSp>
        <p:nvGrpSpPr>
          <p:cNvPr id="552" name="Group 9"/>
          <p:cNvGrpSpPr/>
          <p:nvPr/>
        </p:nvGrpSpPr>
        <p:grpSpPr>
          <a:xfrm>
            <a:off x="7818840" y="4031640"/>
            <a:ext cx="1539720" cy="1302840"/>
            <a:chOff x="7818840" y="4031640"/>
            <a:chExt cx="1539720" cy="1302840"/>
          </a:xfrm>
        </p:grpSpPr>
        <p:sp>
          <p:nvSpPr>
            <p:cNvPr id="553" name="Oval 4"/>
            <p:cNvSpPr/>
            <p:nvPr/>
          </p:nvSpPr>
          <p:spPr>
            <a:xfrm>
              <a:off x="7818840" y="4031640"/>
              <a:ext cx="1520280" cy="1302840"/>
            </a:xfrm>
            <a:prstGeom prst="ellipse">
              <a:avLst/>
            </a:prstGeom>
            <a:solidFill>
              <a:srgbClr val="ffffff"/>
            </a:solidFill>
            <a:ln w="12600">
              <a:noFill/>
            </a:ln>
            <a:effectLst>
              <a:outerShdw blurRad="0" dir="2700000" dist="106914">
                <a:srgbClr val="c0c0c0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Text Box 5"/>
            <p:cNvSpPr/>
            <p:nvPr/>
          </p:nvSpPr>
          <p:spPr>
            <a:xfrm>
              <a:off x="7990560" y="4237920"/>
              <a:ext cx="136800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799"/>
                </a:spcBef>
              </a:pPr>
              <a:r>
                <a:rPr b="0" lang="en-GB" sz="1600" spc="-1" strike="noStrike">
                  <a:solidFill>
                    <a:srgbClr val="000000"/>
                  </a:solidFill>
                  <a:latin typeface="Arial Narrow"/>
                  <a:ea typeface="DejaVu Sans"/>
                </a:rPr>
                <a:t>Virtual Java machine in the Web  browser</a:t>
              </a:r>
              <a:endParaRPr b="0" lang="fr-FR" sz="1600" spc="-1" strike="noStrike">
                <a:latin typeface="Arial"/>
              </a:endParaRPr>
            </a:p>
          </p:txBody>
        </p:sp>
      </p:grpSp>
      <p:sp>
        <p:nvSpPr>
          <p:cNvPr id="555" name="Line 6"/>
          <p:cNvSpPr/>
          <p:nvPr/>
        </p:nvSpPr>
        <p:spPr>
          <a:xfrm>
            <a:off x="5294880" y="4622400"/>
            <a:ext cx="456480" cy="0"/>
          </a:xfrm>
          <a:prstGeom prst="line">
            <a:avLst/>
          </a:prstGeom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Line 7"/>
          <p:cNvSpPr/>
          <p:nvPr/>
        </p:nvSpPr>
        <p:spPr>
          <a:xfrm>
            <a:off x="6184080" y="4686840"/>
            <a:ext cx="1601280" cy="0"/>
          </a:xfrm>
          <a:prstGeom prst="line">
            <a:avLst/>
          </a:prstGeom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AutoShape 10"/>
          <p:cNvSpPr/>
          <p:nvPr/>
        </p:nvSpPr>
        <p:spPr>
          <a:xfrm>
            <a:off x="540000" y="1612080"/>
            <a:ext cx="3238560" cy="726480"/>
          </a:xfrm>
          <a:prstGeom prst="wedgeRectCallout">
            <a:avLst>
              <a:gd name="adj1" fmla="val 21514"/>
              <a:gd name="adj2" fmla="val 97454"/>
            </a:avLst>
          </a:prstGeom>
          <a:solidFill>
            <a:srgbClr val="ffff99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4d4d4d"/>
                </a:solidFill>
                <a:latin typeface="Arial"/>
                <a:ea typeface="DejaVu Sans"/>
              </a:rPr>
              <a:t>1. A class is defined in a “.java” file that bears its name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58" name="AutoShape 11"/>
          <p:cNvSpPr/>
          <p:nvPr/>
        </p:nvSpPr>
        <p:spPr>
          <a:xfrm>
            <a:off x="3704760" y="5556600"/>
            <a:ext cx="2413800" cy="741960"/>
          </a:xfrm>
          <a:prstGeom prst="wedgeRectCallout">
            <a:avLst>
              <a:gd name="adj1" fmla="val -40329"/>
              <a:gd name="adj2" fmla="val -110472"/>
            </a:avLst>
          </a:prstGeom>
          <a:solidFill>
            <a:srgbClr val="ffff99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4d4d4d"/>
                </a:solidFill>
                <a:latin typeface="Arial"/>
                <a:ea typeface="DejaVu Sans"/>
              </a:rPr>
              <a:t>2. It is compiled in a “.class” bytecode file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59" name="AutoShape 12"/>
          <p:cNvSpPr/>
          <p:nvPr/>
        </p:nvSpPr>
        <p:spPr>
          <a:xfrm>
            <a:off x="6689160" y="1959120"/>
            <a:ext cx="2669400" cy="919440"/>
          </a:xfrm>
          <a:prstGeom prst="wedgeRectCallout">
            <a:avLst>
              <a:gd name="adj1" fmla="val -30083"/>
              <a:gd name="adj2" fmla="val 89657"/>
            </a:avLst>
          </a:prstGeom>
          <a:solidFill>
            <a:srgbClr val="ffff99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4d4d4d"/>
                </a:solidFill>
                <a:latin typeface="Arial"/>
                <a:ea typeface="DejaVu Sans"/>
              </a:rPr>
              <a:t>3. It is executed (or interpreted) by a JVM specific to each platform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60" name="AutoShape 106"/>
          <p:cNvSpPr/>
          <p:nvPr/>
        </p:nvSpPr>
        <p:spPr>
          <a:xfrm>
            <a:off x="4026600" y="1755000"/>
            <a:ext cx="2156040" cy="583560"/>
          </a:xfrm>
          <a:prstGeom prst="wedgeRectCallout">
            <a:avLst>
              <a:gd name="adj1" fmla="val -41403"/>
              <a:gd name="adj2" fmla="val -105014"/>
            </a:avLst>
          </a:prstGeom>
          <a:solidFill>
            <a:srgbClr val="00ff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Write once, run everywhere!”*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61" name=""/>
          <p:cNvSpPr/>
          <p:nvPr/>
        </p:nvSpPr>
        <p:spPr>
          <a:xfrm>
            <a:off x="1668960" y="4090320"/>
            <a:ext cx="1300320" cy="1172520"/>
          </a:xfrm>
          <a:custGeom>
            <a:avLst/>
            <a:gdLst/>
            <a:ahLst/>
            <a:rect l="l" t="t" r="r" b="b"/>
            <a:pathLst>
              <a:path w="3616" h="3261">
                <a:moveTo>
                  <a:pt x="0" y="1630"/>
                </a:moveTo>
                <a:cubicBezTo>
                  <a:pt x="0" y="730"/>
                  <a:pt x="809" y="0"/>
                  <a:pt x="1807" y="0"/>
                </a:cubicBezTo>
                <a:cubicBezTo>
                  <a:pt x="2806" y="0"/>
                  <a:pt x="3615" y="730"/>
                  <a:pt x="3615" y="1630"/>
                </a:cubicBezTo>
                <a:cubicBezTo>
                  <a:pt x="3615" y="2530"/>
                  <a:pt x="2806" y="3260"/>
                  <a:pt x="1807" y="3260"/>
                </a:cubicBezTo>
                <a:cubicBezTo>
                  <a:pt x="809" y="3260"/>
                  <a:pt x="0" y="2530"/>
                  <a:pt x="0" y="1630"/>
                </a:cubicBez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"/>
          <p:cNvSpPr/>
          <p:nvPr/>
        </p:nvSpPr>
        <p:spPr>
          <a:xfrm>
            <a:off x="1668960" y="4090320"/>
            <a:ext cx="1300320" cy="1172520"/>
          </a:xfrm>
          <a:custGeom>
            <a:avLst/>
            <a:gdLst/>
            <a:ahLst/>
            <a:rect l="l" t="t" r="r" b="b"/>
            <a:pathLst>
              <a:path w="3616" h="3261">
                <a:moveTo>
                  <a:pt x="0" y="1630"/>
                </a:moveTo>
                <a:cubicBezTo>
                  <a:pt x="0" y="730"/>
                  <a:pt x="809" y="0"/>
                  <a:pt x="1807" y="0"/>
                </a:cubicBezTo>
                <a:cubicBezTo>
                  <a:pt x="2806" y="0"/>
                  <a:pt x="3615" y="730"/>
                  <a:pt x="3615" y="1630"/>
                </a:cubicBezTo>
                <a:cubicBezTo>
                  <a:pt x="3615" y="2530"/>
                  <a:pt x="2806" y="3260"/>
                  <a:pt x="1807" y="3260"/>
                </a:cubicBezTo>
                <a:cubicBezTo>
                  <a:pt x="809" y="3260"/>
                  <a:pt x="0" y="2530"/>
                  <a:pt x="0" y="1630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"/>
          <p:cNvSpPr/>
          <p:nvPr/>
        </p:nvSpPr>
        <p:spPr>
          <a:xfrm>
            <a:off x="1594440" y="4023360"/>
            <a:ext cx="1300680" cy="1172520"/>
          </a:xfrm>
          <a:custGeom>
            <a:avLst/>
            <a:gdLst/>
            <a:ahLst/>
            <a:rect l="l" t="t" r="r" b="b"/>
            <a:pathLst>
              <a:path w="3617" h="3261">
                <a:moveTo>
                  <a:pt x="0" y="1630"/>
                </a:moveTo>
                <a:cubicBezTo>
                  <a:pt x="0" y="729"/>
                  <a:pt x="809" y="0"/>
                  <a:pt x="1808" y="0"/>
                </a:cubicBezTo>
                <a:cubicBezTo>
                  <a:pt x="2806" y="0"/>
                  <a:pt x="3616" y="729"/>
                  <a:pt x="3616" y="1630"/>
                </a:cubicBezTo>
                <a:cubicBezTo>
                  <a:pt x="3616" y="2530"/>
                  <a:pt x="2806" y="3260"/>
                  <a:pt x="1808" y="3260"/>
                </a:cubicBezTo>
                <a:cubicBezTo>
                  <a:pt x="809" y="3260"/>
                  <a:pt x="0" y="2530"/>
                  <a:pt x="0" y="163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"/>
          <p:cNvSpPr/>
          <p:nvPr/>
        </p:nvSpPr>
        <p:spPr>
          <a:xfrm>
            <a:off x="1594440" y="4023360"/>
            <a:ext cx="1300680" cy="1172520"/>
          </a:xfrm>
          <a:custGeom>
            <a:avLst/>
            <a:gdLst/>
            <a:ahLst/>
            <a:rect l="l" t="t" r="r" b="b"/>
            <a:pathLst>
              <a:path w="3617" h="3261">
                <a:moveTo>
                  <a:pt x="0" y="1630"/>
                </a:moveTo>
                <a:cubicBezTo>
                  <a:pt x="0" y="729"/>
                  <a:pt x="809" y="0"/>
                  <a:pt x="1808" y="0"/>
                </a:cubicBezTo>
                <a:cubicBezTo>
                  <a:pt x="2806" y="0"/>
                  <a:pt x="3616" y="729"/>
                  <a:pt x="3616" y="1630"/>
                </a:cubicBezTo>
                <a:cubicBezTo>
                  <a:pt x="3616" y="2530"/>
                  <a:pt x="2806" y="3260"/>
                  <a:pt x="1808" y="3260"/>
                </a:cubicBezTo>
                <a:cubicBezTo>
                  <a:pt x="809" y="3260"/>
                  <a:pt x="0" y="2530"/>
                  <a:pt x="0" y="1630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"/>
          <p:cNvSpPr/>
          <p:nvPr/>
        </p:nvSpPr>
        <p:spPr>
          <a:xfrm>
            <a:off x="1668960" y="4516560"/>
            <a:ext cx="1223640" cy="17136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1" lang="fr-FR" sz="1180" spc="-1" strike="noStrike">
                <a:solidFill>
                  <a:srgbClr val="000000"/>
                </a:solidFill>
                <a:latin typeface="CALIBRI"/>
                <a:ea typeface="CALIBRI"/>
              </a:rPr>
              <a:t>Java compiler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1101240" y="5819040"/>
            <a:ext cx="2090520" cy="506160"/>
          </a:xfrm>
          <a:custGeom>
            <a:avLst/>
            <a:gdLst/>
            <a:ahLst/>
            <a:rect l="l" t="t" r="r" b="b"/>
            <a:pathLst>
              <a:path w="5811" h="1410">
                <a:moveTo>
                  <a:pt x="0" y="0"/>
                </a:moveTo>
                <a:lnTo>
                  <a:pt x="5810" y="0"/>
                </a:lnTo>
                <a:lnTo>
                  <a:pt x="5810" y="1409"/>
                </a:lnTo>
                <a:lnTo>
                  <a:pt x="0" y="140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"/>
          <p:cNvSpPr/>
          <p:nvPr/>
        </p:nvSpPr>
        <p:spPr>
          <a:xfrm>
            <a:off x="1101240" y="5819040"/>
            <a:ext cx="2090520" cy="506160"/>
          </a:xfrm>
          <a:custGeom>
            <a:avLst/>
            <a:gdLst/>
            <a:ahLst/>
            <a:rect l="l" t="t" r="r" b="b"/>
            <a:pathLst>
              <a:path w="5811" h="1410">
                <a:moveTo>
                  <a:pt x="0" y="0"/>
                </a:moveTo>
                <a:lnTo>
                  <a:pt x="5810" y="0"/>
                </a:lnTo>
                <a:lnTo>
                  <a:pt x="5810" y="1409"/>
                </a:lnTo>
                <a:lnTo>
                  <a:pt x="0" y="1409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"/>
          <p:cNvSpPr/>
          <p:nvPr/>
        </p:nvSpPr>
        <p:spPr>
          <a:xfrm>
            <a:off x="1026720" y="5751720"/>
            <a:ext cx="2090880" cy="506520"/>
          </a:xfrm>
          <a:custGeom>
            <a:avLst/>
            <a:gdLst/>
            <a:ahLst/>
            <a:rect l="l" t="t" r="r" b="b"/>
            <a:pathLst>
              <a:path w="5812" h="1411">
                <a:moveTo>
                  <a:pt x="0" y="0"/>
                </a:moveTo>
                <a:lnTo>
                  <a:pt x="5811" y="0"/>
                </a:lnTo>
                <a:lnTo>
                  <a:pt x="5811" y="1410"/>
                </a:lnTo>
                <a:lnTo>
                  <a:pt x="0" y="14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"/>
          <p:cNvSpPr/>
          <p:nvPr/>
        </p:nvSpPr>
        <p:spPr>
          <a:xfrm>
            <a:off x="1026720" y="5751720"/>
            <a:ext cx="2090880" cy="506520"/>
          </a:xfrm>
          <a:custGeom>
            <a:avLst/>
            <a:gdLst/>
            <a:ahLst/>
            <a:rect l="l" t="t" r="r" b="b"/>
            <a:pathLst>
              <a:path w="5812" h="1411">
                <a:moveTo>
                  <a:pt x="0" y="0"/>
                </a:moveTo>
                <a:lnTo>
                  <a:pt x="5811" y="0"/>
                </a:lnTo>
                <a:lnTo>
                  <a:pt x="5811" y="1410"/>
                </a:lnTo>
                <a:lnTo>
                  <a:pt x="0" y="1410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"/>
          <p:cNvSpPr/>
          <p:nvPr/>
        </p:nvSpPr>
        <p:spPr>
          <a:xfrm>
            <a:off x="1109520" y="582552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71" name=""/>
          <p:cNvSpPr/>
          <p:nvPr/>
        </p:nvSpPr>
        <p:spPr>
          <a:xfrm>
            <a:off x="1164600" y="582552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72" name=""/>
          <p:cNvSpPr/>
          <p:nvPr/>
        </p:nvSpPr>
        <p:spPr>
          <a:xfrm>
            <a:off x="1210320" y="5825520"/>
            <a:ext cx="4111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javac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73" name=""/>
          <p:cNvSpPr/>
          <p:nvPr/>
        </p:nvSpPr>
        <p:spPr>
          <a:xfrm>
            <a:off x="1623960" y="582552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1669680" y="5825520"/>
            <a:ext cx="27324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exe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1945440" y="582552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1991520" y="582552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77" name=""/>
          <p:cNvSpPr/>
          <p:nvPr/>
        </p:nvSpPr>
        <p:spPr>
          <a:xfrm>
            <a:off x="2046600" y="5825520"/>
            <a:ext cx="29160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Sun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2340720" y="582552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2984760" y="5819040"/>
            <a:ext cx="207000" cy="186480"/>
          </a:xfrm>
          <a:custGeom>
            <a:avLst/>
            <a:gdLst/>
            <a:ahLst/>
            <a:rect l="l" t="t" r="r" b="b"/>
            <a:pathLst>
              <a:path w="579" h="522">
                <a:moveTo>
                  <a:pt x="0" y="0"/>
                </a:moveTo>
                <a:lnTo>
                  <a:pt x="578" y="521"/>
                </a:lnTo>
                <a:lnTo>
                  <a:pt x="578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>
            <a:off x="2984760" y="5819040"/>
            <a:ext cx="207000" cy="186480"/>
          </a:xfrm>
          <a:custGeom>
            <a:avLst/>
            <a:gdLst/>
            <a:ahLst/>
            <a:rect l="l" t="t" r="r" b="b"/>
            <a:pathLst>
              <a:path w="579" h="522">
                <a:moveTo>
                  <a:pt x="0" y="0"/>
                </a:moveTo>
                <a:lnTo>
                  <a:pt x="578" y="521"/>
                </a:lnTo>
                <a:lnTo>
                  <a:pt x="578" y="0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"/>
          <p:cNvSpPr/>
          <p:nvPr/>
        </p:nvSpPr>
        <p:spPr>
          <a:xfrm>
            <a:off x="2910240" y="5751720"/>
            <a:ext cx="207360" cy="186840"/>
          </a:xfrm>
          <a:custGeom>
            <a:avLst/>
            <a:gdLst/>
            <a:ahLst/>
            <a:rect l="l" t="t" r="r" b="b"/>
            <a:pathLst>
              <a:path w="580" h="523">
                <a:moveTo>
                  <a:pt x="0" y="0"/>
                </a:moveTo>
                <a:lnTo>
                  <a:pt x="579" y="522"/>
                </a:lnTo>
                <a:lnTo>
                  <a:pt x="5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"/>
          <p:cNvSpPr/>
          <p:nvPr/>
        </p:nvSpPr>
        <p:spPr>
          <a:xfrm>
            <a:off x="2910240" y="5751720"/>
            <a:ext cx="207360" cy="186840"/>
          </a:xfrm>
          <a:custGeom>
            <a:avLst/>
            <a:gdLst/>
            <a:ahLst/>
            <a:rect l="l" t="t" r="r" b="b"/>
            <a:pathLst>
              <a:path w="580" h="523">
                <a:moveTo>
                  <a:pt x="0" y="0"/>
                </a:moveTo>
                <a:lnTo>
                  <a:pt x="579" y="522"/>
                </a:lnTo>
                <a:lnTo>
                  <a:pt x="579" y="0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"/>
          <p:cNvSpPr/>
          <p:nvPr/>
        </p:nvSpPr>
        <p:spPr>
          <a:xfrm>
            <a:off x="2984760" y="5819040"/>
            <a:ext cx="207000" cy="186480"/>
          </a:xfrm>
          <a:custGeom>
            <a:avLst/>
            <a:gdLst/>
            <a:ahLst/>
            <a:rect l="l" t="t" r="r" b="b"/>
            <a:pathLst>
              <a:path w="579" h="522">
                <a:moveTo>
                  <a:pt x="578" y="521"/>
                </a:moveTo>
                <a:lnTo>
                  <a:pt x="0" y="0"/>
                </a:lnTo>
                <a:lnTo>
                  <a:pt x="0" y="521"/>
                </a:lnTo>
                <a:lnTo>
                  <a:pt x="578" y="521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"/>
          <p:cNvSpPr/>
          <p:nvPr/>
        </p:nvSpPr>
        <p:spPr>
          <a:xfrm>
            <a:off x="2984760" y="5819040"/>
            <a:ext cx="207000" cy="186480"/>
          </a:xfrm>
          <a:custGeom>
            <a:avLst/>
            <a:gdLst/>
            <a:ahLst/>
            <a:rect l="l" t="t" r="r" b="b"/>
            <a:pathLst>
              <a:path w="579" h="522">
                <a:moveTo>
                  <a:pt x="578" y="521"/>
                </a:moveTo>
                <a:lnTo>
                  <a:pt x="0" y="0"/>
                </a:lnTo>
                <a:lnTo>
                  <a:pt x="0" y="521"/>
                </a:lnTo>
                <a:lnTo>
                  <a:pt x="578" y="521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"/>
          <p:cNvSpPr/>
          <p:nvPr/>
        </p:nvSpPr>
        <p:spPr>
          <a:xfrm>
            <a:off x="2910240" y="5751720"/>
            <a:ext cx="207360" cy="186840"/>
          </a:xfrm>
          <a:custGeom>
            <a:avLst/>
            <a:gdLst/>
            <a:ahLst/>
            <a:rect l="l" t="t" r="r" b="b"/>
            <a:pathLst>
              <a:path w="580" h="523">
                <a:moveTo>
                  <a:pt x="579" y="522"/>
                </a:moveTo>
                <a:lnTo>
                  <a:pt x="0" y="0"/>
                </a:lnTo>
                <a:lnTo>
                  <a:pt x="0" y="522"/>
                </a:lnTo>
                <a:lnTo>
                  <a:pt x="579" y="522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"/>
          <p:cNvSpPr/>
          <p:nvPr/>
        </p:nvSpPr>
        <p:spPr>
          <a:xfrm>
            <a:off x="2910240" y="5751720"/>
            <a:ext cx="207360" cy="186840"/>
          </a:xfrm>
          <a:custGeom>
            <a:avLst/>
            <a:gdLst/>
            <a:ahLst/>
            <a:rect l="l" t="t" r="r" b="b"/>
            <a:pathLst>
              <a:path w="580" h="523">
                <a:moveTo>
                  <a:pt x="579" y="522"/>
                </a:moveTo>
                <a:lnTo>
                  <a:pt x="0" y="0"/>
                </a:lnTo>
                <a:lnTo>
                  <a:pt x="0" y="522"/>
                </a:lnTo>
                <a:lnTo>
                  <a:pt x="579" y="522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"/>
          <p:cNvSpPr/>
          <p:nvPr/>
        </p:nvSpPr>
        <p:spPr>
          <a:xfrm>
            <a:off x="1519560" y="2763720"/>
            <a:ext cx="1625760" cy="669600"/>
          </a:xfrm>
          <a:custGeom>
            <a:avLst/>
            <a:gdLst/>
            <a:ahLst/>
            <a:rect l="l" t="t" r="r" b="b"/>
            <a:pathLst>
              <a:path w="4520" h="1864">
                <a:moveTo>
                  <a:pt x="0" y="0"/>
                </a:moveTo>
                <a:lnTo>
                  <a:pt x="4519" y="0"/>
                </a:lnTo>
                <a:lnTo>
                  <a:pt x="4519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"/>
          <p:cNvSpPr/>
          <p:nvPr/>
        </p:nvSpPr>
        <p:spPr>
          <a:xfrm>
            <a:off x="1519560" y="2763720"/>
            <a:ext cx="1625760" cy="669600"/>
          </a:xfrm>
          <a:custGeom>
            <a:avLst/>
            <a:gdLst/>
            <a:ahLst/>
            <a:rect l="l" t="t" r="r" b="b"/>
            <a:pathLst>
              <a:path w="4520" h="1864">
                <a:moveTo>
                  <a:pt x="0" y="0"/>
                </a:moveTo>
                <a:lnTo>
                  <a:pt x="4519" y="0"/>
                </a:lnTo>
                <a:lnTo>
                  <a:pt x="4519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"/>
          <p:cNvSpPr/>
          <p:nvPr/>
        </p:nvSpPr>
        <p:spPr>
          <a:xfrm>
            <a:off x="1445040" y="2696760"/>
            <a:ext cx="1626120" cy="669600"/>
          </a:xfrm>
          <a:custGeom>
            <a:avLst/>
            <a:gdLst/>
            <a:ahLst/>
            <a:rect l="l" t="t" r="r" b="b"/>
            <a:pathLst>
              <a:path w="4521" h="1864">
                <a:moveTo>
                  <a:pt x="0" y="0"/>
                </a:moveTo>
                <a:lnTo>
                  <a:pt x="4520" y="0"/>
                </a:lnTo>
                <a:lnTo>
                  <a:pt x="4520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"/>
          <p:cNvSpPr/>
          <p:nvPr/>
        </p:nvSpPr>
        <p:spPr>
          <a:xfrm>
            <a:off x="1445040" y="2696760"/>
            <a:ext cx="1626120" cy="669600"/>
          </a:xfrm>
          <a:custGeom>
            <a:avLst/>
            <a:gdLst/>
            <a:ahLst/>
            <a:rect l="l" t="t" r="r" b="b"/>
            <a:pathLst>
              <a:path w="4521" h="1864">
                <a:moveTo>
                  <a:pt x="0" y="0"/>
                </a:moveTo>
                <a:lnTo>
                  <a:pt x="4520" y="0"/>
                </a:lnTo>
                <a:lnTo>
                  <a:pt x="4520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"/>
          <p:cNvSpPr/>
          <p:nvPr/>
        </p:nvSpPr>
        <p:spPr>
          <a:xfrm>
            <a:off x="1611000" y="2852280"/>
            <a:ext cx="129348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Java source code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1725840" y="3031200"/>
            <a:ext cx="63180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fichiers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2359440" y="3031200"/>
            <a:ext cx="10836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*.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2469600" y="3031200"/>
            <a:ext cx="3193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java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2791440" y="303120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596" name=""/>
          <p:cNvSpPr/>
          <p:nvPr/>
        </p:nvSpPr>
        <p:spPr>
          <a:xfrm>
            <a:off x="3890160" y="4356720"/>
            <a:ext cx="1486440" cy="669600"/>
          </a:xfrm>
          <a:custGeom>
            <a:avLst/>
            <a:gdLst/>
            <a:ahLst/>
            <a:rect l="l" t="t" r="r" b="b"/>
            <a:pathLst>
              <a:path w="4133" h="1864">
                <a:moveTo>
                  <a:pt x="0" y="0"/>
                </a:moveTo>
                <a:lnTo>
                  <a:pt x="4132" y="0"/>
                </a:lnTo>
                <a:lnTo>
                  <a:pt x="4132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"/>
          <p:cNvSpPr/>
          <p:nvPr/>
        </p:nvSpPr>
        <p:spPr>
          <a:xfrm>
            <a:off x="3890160" y="4356720"/>
            <a:ext cx="1486440" cy="669600"/>
          </a:xfrm>
          <a:custGeom>
            <a:avLst/>
            <a:gdLst/>
            <a:ahLst/>
            <a:rect l="l" t="t" r="r" b="b"/>
            <a:pathLst>
              <a:path w="4133" h="1864">
                <a:moveTo>
                  <a:pt x="0" y="0"/>
                </a:moveTo>
                <a:lnTo>
                  <a:pt x="4132" y="0"/>
                </a:lnTo>
                <a:lnTo>
                  <a:pt x="4132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"/>
          <p:cNvSpPr/>
          <p:nvPr/>
        </p:nvSpPr>
        <p:spPr>
          <a:xfrm>
            <a:off x="3815640" y="4289760"/>
            <a:ext cx="1486440" cy="669600"/>
          </a:xfrm>
          <a:custGeom>
            <a:avLst/>
            <a:gdLst/>
            <a:ahLst/>
            <a:rect l="l" t="t" r="r" b="b"/>
            <a:pathLst>
              <a:path w="4133" h="1864">
                <a:moveTo>
                  <a:pt x="0" y="0"/>
                </a:moveTo>
                <a:lnTo>
                  <a:pt x="4132" y="0"/>
                </a:lnTo>
                <a:lnTo>
                  <a:pt x="4132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/>
          <p:nvPr/>
        </p:nvSpPr>
        <p:spPr>
          <a:xfrm>
            <a:off x="3815640" y="4289760"/>
            <a:ext cx="1486440" cy="669600"/>
          </a:xfrm>
          <a:custGeom>
            <a:avLst/>
            <a:gdLst/>
            <a:ahLst/>
            <a:rect l="l" t="t" r="r" b="b"/>
            <a:pathLst>
              <a:path w="4133" h="1864">
                <a:moveTo>
                  <a:pt x="0" y="0"/>
                </a:moveTo>
                <a:lnTo>
                  <a:pt x="4132" y="0"/>
                </a:lnTo>
                <a:lnTo>
                  <a:pt x="4132" y="1863"/>
                </a:lnTo>
                <a:lnTo>
                  <a:pt x="0" y="1863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"/>
          <p:cNvSpPr/>
          <p:nvPr/>
        </p:nvSpPr>
        <p:spPr>
          <a:xfrm>
            <a:off x="4026600" y="4445280"/>
            <a:ext cx="106380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Java bytecode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01" name=""/>
          <p:cNvSpPr/>
          <p:nvPr/>
        </p:nvSpPr>
        <p:spPr>
          <a:xfrm>
            <a:off x="3980880" y="4623840"/>
            <a:ext cx="63180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fichiers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02" name=""/>
          <p:cNvSpPr/>
          <p:nvPr/>
        </p:nvSpPr>
        <p:spPr>
          <a:xfrm>
            <a:off x="4614120" y="4623840"/>
            <a:ext cx="10836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*.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03" name=""/>
          <p:cNvSpPr/>
          <p:nvPr/>
        </p:nvSpPr>
        <p:spPr>
          <a:xfrm>
            <a:off x="4724280" y="4623840"/>
            <a:ext cx="4111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class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04" name=""/>
          <p:cNvSpPr/>
          <p:nvPr/>
        </p:nvSpPr>
        <p:spPr>
          <a:xfrm>
            <a:off x="6307200" y="3308760"/>
            <a:ext cx="1486080" cy="1340280"/>
          </a:xfrm>
          <a:custGeom>
            <a:avLst/>
            <a:gdLst/>
            <a:ahLst/>
            <a:rect l="l" t="t" r="r" b="b"/>
            <a:pathLst>
              <a:path w="4132" h="3727">
                <a:moveTo>
                  <a:pt x="0" y="1863"/>
                </a:moveTo>
                <a:cubicBezTo>
                  <a:pt x="0" y="834"/>
                  <a:pt x="924" y="0"/>
                  <a:pt x="2065" y="0"/>
                </a:cubicBezTo>
                <a:cubicBezTo>
                  <a:pt x="3207" y="0"/>
                  <a:pt x="4131" y="834"/>
                  <a:pt x="4131" y="1863"/>
                </a:cubicBezTo>
                <a:cubicBezTo>
                  <a:pt x="4131" y="2892"/>
                  <a:pt x="3207" y="3726"/>
                  <a:pt x="2065" y="3726"/>
                </a:cubicBezTo>
                <a:cubicBezTo>
                  <a:pt x="924" y="3726"/>
                  <a:pt x="0" y="2892"/>
                  <a:pt x="0" y="1863"/>
                </a:cubicBez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"/>
          <p:cNvSpPr/>
          <p:nvPr/>
        </p:nvSpPr>
        <p:spPr>
          <a:xfrm>
            <a:off x="6307200" y="3308760"/>
            <a:ext cx="1486080" cy="1340280"/>
          </a:xfrm>
          <a:custGeom>
            <a:avLst/>
            <a:gdLst/>
            <a:ahLst/>
            <a:rect l="l" t="t" r="r" b="b"/>
            <a:pathLst>
              <a:path w="4132" h="3727">
                <a:moveTo>
                  <a:pt x="0" y="1863"/>
                </a:moveTo>
                <a:cubicBezTo>
                  <a:pt x="0" y="834"/>
                  <a:pt x="924" y="0"/>
                  <a:pt x="2065" y="0"/>
                </a:cubicBezTo>
                <a:cubicBezTo>
                  <a:pt x="3207" y="0"/>
                  <a:pt x="4131" y="834"/>
                  <a:pt x="4131" y="1863"/>
                </a:cubicBezTo>
                <a:cubicBezTo>
                  <a:pt x="4131" y="2892"/>
                  <a:pt x="3207" y="3726"/>
                  <a:pt x="2065" y="3726"/>
                </a:cubicBezTo>
                <a:cubicBezTo>
                  <a:pt x="924" y="3726"/>
                  <a:pt x="0" y="2892"/>
                  <a:pt x="0" y="1863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"/>
          <p:cNvSpPr/>
          <p:nvPr/>
        </p:nvSpPr>
        <p:spPr>
          <a:xfrm>
            <a:off x="6232680" y="3241800"/>
            <a:ext cx="1486440" cy="1340280"/>
          </a:xfrm>
          <a:custGeom>
            <a:avLst/>
            <a:gdLst/>
            <a:ah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"/>
          <p:cNvSpPr/>
          <p:nvPr/>
        </p:nvSpPr>
        <p:spPr>
          <a:xfrm>
            <a:off x="6232680" y="3241800"/>
            <a:ext cx="1486440" cy="1340280"/>
          </a:xfrm>
          <a:custGeom>
            <a:avLst/>
            <a:gdLst/>
            <a:ah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"/>
          <p:cNvSpPr/>
          <p:nvPr/>
        </p:nvSpPr>
        <p:spPr>
          <a:xfrm>
            <a:off x="6544800" y="3553920"/>
            <a:ext cx="90468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Virtual Java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09" name=""/>
          <p:cNvSpPr/>
          <p:nvPr/>
        </p:nvSpPr>
        <p:spPr>
          <a:xfrm>
            <a:off x="6663960" y="3732840"/>
            <a:ext cx="66816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machine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10" name=""/>
          <p:cNvSpPr/>
          <p:nvPr/>
        </p:nvSpPr>
        <p:spPr>
          <a:xfrm>
            <a:off x="6540120" y="391140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11" name=""/>
          <p:cNvSpPr/>
          <p:nvPr/>
        </p:nvSpPr>
        <p:spPr>
          <a:xfrm>
            <a:off x="6595200" y="3911400"/>
            <a:ext cx="7603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Interpreter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12" name=""/>
          <p:cNvSpPr/>
          <p:nvPr/>
        </p:nvSpPr>
        <p:spPr>
          <a:xfrm>
            <a:off x="7357680" y="391140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13" name=""/>
          <p:cNvSpPr/>
          <p:nvPr/>
        </p:nvSpPr>
        <p:spPr>
          <a:xfrm>
            <a:off x="6733080" y="4090320"/>
            <a:ext cx="29916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i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Win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14" name=""/>
          <p:cNvSpPr/>
          <p:nvPr/>
        </p:nvSpPr>
        <p:spPr>
          <a:xfrm>
            <a:off x="7035840" y="4090320"/>
            <a:ext cx="18144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i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32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6353640" y="4859280"/>
            <a:ext cx="1486440" cy="1340280"/>
          </a:xfrm>
          <a:custGeom>
            <a:avLst/>
            <a:gdLst/>
            <a:ah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"/>
          <p:cNvSpPr/>
          <p:nvPr/>
        </p:nvSpPr>
        <p:spPr>
          <a:xfrm>
            <a:off x="6353640" y="4859280"/>
            <a:ext cx="1486440" cy="1340280"/>
          </a:xfrm>
          <a:custGeom>
            <a:avLst/>
            <a:gdLst/>
            <a:ah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>
            <a:off x="6279120" y="4792320"/>
            <a:ext cx="1486440" cy="1340280"/>
          </a:xfrm>
          <a:custGeom>
            <a:avLst/>
            <a:gdLst/>
            <a:ah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"/>
          <p:cNvSpPr/>
          <p:nvPr/>
        </p:nvSpPr>
        <p:spPr>
          <a:xfrm>
            <a:off x="6279120" y="4792320"/>
            <a:ext cx="1486440" cy="1340280"/>
          </a:xfrm>
          <a:custGeom>
            <a:avLst/>
            <a:gdLst/>
            <a:ahLst/>
            <a:rect l="l" t="t" r="r" b="b"/>
            <a:pathLst>
              <a:path w="4133" h="3727">
                <a:moveTo>
                  <a:pt x="0" y="1863"/>
                </a:moveTo>
                <a:cubicBezTo>
                  <a:pt x="0" y="834"/>
                  <a:pt x="925" y="0"/>
                  <a:pt x="2066" y="0"/>
                </a:cubicBezTo>
                <a:cubicBezTo>
                  <a:pt x="3207" y="0"/>
                  <a:pt x="4132" y="834"/>
                  <a:pt x="4132" y="1863"/>
                </a:cubicBezTo>
                <a:cubicBezTo>
                  <a:pt x="4132" y="2892"/>
                  <a:pt x="3207" y="3726"/>
                  <a:pt x="2066" y="3726"/>
                </a:cubicBezTo>
                <a:cubicBezTo>
                  <a:pt x="925" y="3726"/>
                  <a:pt x="0" y="2892"/>
                  <a:pt x="0" y="1863"/>
                </a:cubicBezTo>
                <a:close/>
              </a:path>
            </a:pathLst>
          </a:custGeom>
          <a:noFill/>
          <a:ln w="14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"/>
          <p:cNvSpPr/>
          <p:nvPr/>
        </p:nvSpPr>
        <p:spPr>
          <a:xfrm>
            <a:off x="6591240" y="5104440"/>
            <a:ext cx="90468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Virtual Java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>
            <a:off x="6710400" y="5283360"/>
            <a:ext cx="66816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machine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21" name=""/>
          <p:cNvSpPr/>
          <p:nvPr/>
        </p:nvSpPr>
        <p:spPr>
          <a:xfrm>
            <a:off x="6586560" y="546192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6641640" y="5461920"/>
            <a:ext cx="7603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Interpreter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23" name=""/>
          <p:cNvSpPr/>
          <p:nvPr/>
        </p:nvSpPr>
        <p:spPr>
          <a:xfrm>
            <a:off x="7404120" y="546192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6747120" y="5640840"/>
            <a:ext cx="54900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i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Solaris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>
            <a:off x="3890160" y="2784960"/>
            <a:ext cx="2276640" cy="690480"/>
          </a:xfrm>
          <a:custGeom>
            <a:avLst/>
            <a:gdLst/>
            <a:ahLst/>
            <a:rect l="l" t="t" r="r" b="b"/>
            <a:pathLst>
              <a:path w="6328" h="1922">
                <a:moveTo>
                  <a:pt x="0" y="0"/>
                </a:moveTo>
                <a:lnTo>
                  <a:pt x="6327" y="0"/>
                </a:lnTo>
                <a:lnTo>
                  <a:pt x="6327" y="1921"/>
                </a:lnTo>
                <a:lnTo>
                  <a:pt x="0" y="1921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"/>
          <p:cNvSpPr/>
          <p:nvPr/>
        </p:nvSpPr>
        <p:spPr>
          <a:xfrm>
            <a:off x="3890160" y="2784960"/>
            <a:ext cx="2276640" cy="690480"/>
          </a:xfrm>
          <a:custGeom>
            <a:avLst/>
            <a:gdLst/>
            <a:ahLst/>
            <a:rect l="l" t="t" r="r" b="b"/>
            <a:pathLst>
              <a:path w="6328" h="1922">
                <a:moveTo>
                  <a:pt x="0" y="0"/>
                </a:moveTo>
                <a:lnTo>
                  <a:pt x="6327" y="0"/>
                </a:lnTo>
                <a:lnTo>
                  <a:pt x="6327" y="1921"/>
                </a:lnTo>
                <a:lnTo>
                  <a:pt x="0" y="1921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"/>
          <p:cNvSpPr/>
          <p:nvPr/>
        </p:nvSpPr>
        <p:spPr>
          <a:xfrm>
            <a:off x="3815640" y="2717640"/>
            <a:ext cx="2277000" cy="690840"/>
          </a:xfrm>
          <a:custGeom>
            <a:avLst/>
            <a:gdLst/>
            <a:ahLst/>
            <a:rect l="l" t="t" r="r" b="b"/>
            <a:pathLst>
              <a:path w="6329" h="1923">
                <a:moveTo>
                  <a:pt x="0" y="0"/>
                </a:moveTo>
                <a:lnTo>
                  <a:pt x="6328" y="0"/>
                </a:lnTo>
                <a:lnTo>
                  <a:pt x="6328" y="1922"/>
                </a:lnTo>
                <a:lnTo>
                  <a:pt x="0" y="1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"/>
          <p:cNvSpPr/>
          <p:nvPr/>
        </p:nvSpPr>
        <p:spPr>
          <a:xfrm>
            <a:off x="3815640" y="2717640"/>
            <a:ext cx="2277000" cy="690840"/>
          </a:xfrm>
          <a:custGeom>
            <a:avLst/>
            <a:gdLst/>
            <a:ahLst/>
            <a:rect l="l" t="t" r="r" b="b"/>
            <a:pathLst>
              <a:path w="6329" h="1923">
                <a:moveTo>
                  <a:pt x="0" y="0"/>
                </a:moveTo>
                <a:lnTo>
                  <a:pt x="6328" y="0"/>
                </a:lnTo>
                <a:lnTo>
                  <a:pt x="6328" y="1922"/>
                </a:lnTo>
                <a:lnTo>
                  <a:pt x="0" y="1922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"/>
          <p:cNvSpPr/>
          <p:nvPr/>
        </p:nvSpPr>
        <p:spPr>
          <a:xfrm>
            <a:off x="3898440" y="2791440"/>
            <a:ext cx="145008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If it is an application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30" name=""/>
          <p:cNvSpPr/>
          <p:nvPr/>
        </p:nvSpPr>
        <p:spPr>
          <a:xfrm>
            <a:off x="5349600" y="279144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31" name=""/>
          <p:cNvSpPr/>
          <p:nvPr/>
        </p:nvSpPr>
        <p:spPr>
          <a:xfrm>
            <a:off x="3898440" y="297036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32" name=""/>
          <p:cNvSpPr/>
          <p:nvPr/>
        </p:nvSpPr>
        <p:spPr>
          <a:xfrm>
            <a:off x="3953520" y="297036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33" name=""/>
          <p:cNvSpPr/>
          <p:nvPr/>
        </p:nvSpPr>
        <p:spPr>
          <a:xfrm>
            <a:off x="3999240" y="2970360"/>
            <a:ext cx="3193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java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34" name=""/>
          <p:cNvSpPr/>
          <p:nvPr/>
        </p:nvSpPr>
        <p:spPr>
          <a:xfrm>
            <a:off x="4321080" y="297036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35" name=""/>
          <p:cNvSpPr/>
          <p:nvPr/>
        </p:nvSpPr>
        <p:spPr>
          <a:xfrm>
            <a:off x="4366800" y="2970360"/>
            <a:ext cx="27324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exe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36" name=""/>
          <p:cNvSpPr/>
          <p:nvPr/>
        </p:nvSpPr>
        <p:spPr>
          <a:xfrm>
            <a:off x="4642560" y="2970360"/>
            <a:ext cx="43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37" name=""/>
          <p:cNvSpPr/>
          <p:nvPr/>
        </p:nvSpPr>
        <p:spPr>
          <a:xfrm>
            <a:off x="4688280" y="297036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38" name=""/>
          <p:cNvSpPr/>
          <p:nvPr/>
        </p:nvSpPr>
        <p:spPr>
          <a:xfrm>
            <a:off x="4743360" y="2970360"/>
            <a:ext cx="29160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Sun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39" name=""/>
          <p:cNvSpPr/>
          <p:nvPr/>
        </p:nvSpPr>
        <p:spPr>
          <a:xfrm>
            <a:off x="5037480" y="2970360"/>
            <a:ext cx="52920" cy="1645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118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FR" sz="1180" spc="-1" strike="noStrike">
              <a:latin typeface="Arial"/>
            </a:endParaRPr>
          </a:p>
        </p:txBody>
      </p:sp>
      <p:sp>
        <p:nvSpPr>
          <p:cNvPr id="640" name=""/>
          <p:cNvSpPr/>
          <p:nvPr/>
        </p:nvSpPr>
        <p:spPr>
          <a:xfrm>
            <a:off x="5959440" y="2784960"/>
            <a:ext cx="207000" cy="186480"/>
          </a:xfrm>
          <a:custGeom>
            <a:avLst/>
            <a:gdLst/>
            <a:ahLst/>
            <a:rect l="l" t="t" r="r" b="b"/>
            <a:pathLst>
              <a:path w="579" h="522">
                <a:moveTo>
                  <a:pt x="0" y="0"/>
                </a:moveTo>
                <a:lnTo>
                  <a:pt x="578" y="521"/>
                </a:lnTo>
                <a:lnTo>
                  <a:pt x="578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"/>
          <p:cNvSpPr/>
          <p:nvPr/>
        </p:nvSpPr>
        <p:spPr>
          <a:xfrm>
            <a:off x="5959440" y="2784960"/>
            <a:ext cx="207000" cy="186480"/>
          </a:xfrm>
          <a:custGeom>
            <a:avLst/>
            <a:gdLst/>
            <a:ahLst/>
            <a:rect l="l" t="t" r="r" b="b"/>
            <a:pathLst>
              <a:path w="579" h="522">
                <a:moveTo>
                  <a:pt x="0" y="0"/>
                </a:moveTo>
                <a:lnTo>
                  <a:pt x="578" y="521"/>
                </a:lnTo>
                <a:lnTo>
                  <a:pt x="578" y="0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"/>
          <p:cNvSpPr/>
          <p:nvPr/>
        </p:nvSpPr>
        <p:spPr>
          <a:xfrm>
            <a:off x="5884920" y="2717640"/>
            <a:ext cx="207360" cy="186840"/>
          </a:xfrm>
          <a:custGeom>
            <a:avLst/>
            <a:gdLst/>
            <a:ahLst/>
            <a:rect l="l" t="t" r="r" b="b"/>
            <a:pathLst>
              <a:path w="580" h="523">
                <a:moveTo>
                  <a:pt x="0" y="0"/>
                </a:moveTo>
                <a:lnTo>
                  <a:pt x="579" y="522"/>
                </a:lnTo>
                <a:lnTo>
                  <a:pt x="5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"/>
          <p:cNvSpPr/>
          <p:nvPr/>
        </p:nvSpPr>
        <p:spPr>
          <a:xfrm>
            <a:off x="5884920" y="2717640"/>
            <a:ext cx="207360" cy="186840"/>
          </a:xfrm>
          <a:custGeom>
            <a:avLst/>
            <a:gdLst/>
            <a:ahLst/>
            <a:rect l="l" t="t" r="r" b="b"/>
            <a:pathLst>
              <a:path w="580" h="523">
                <a:moveTo>
                  <a:pt x="0" y="0"/>
                </a:moveTo>
                <a:lnTo>
                  <a:pt x="579" y="522"/>
                </a:lnTo>
                <a:lnTo>
                  <a:pt x="579" y="0"/>
                </a:ln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"/>
          <p:cNvSpPr/>
          <p:nvPr/>
        </p:nvSpPr>
        <p:spPr>
          <a:xfrm>
            <a:off x="5959440" y="2784960"/>
            <a:ext cx="207000" cy="186480"/>
          </a:xfrm>
          <a:custGeom>
            <a:avLst/>
            <a:gdLst/>
            <a:ahLst/>
            <a:rect l="l" t="t" r="r" b="b"/>
            <a:pathLst>
              <a:path w="579" h="522">
                <a:moveTo>
                  <a:pt x="578" y="521"/>
                </a:moveTo>
                <a:lnTo>
                  <a:pt x="0" y="0"/>
                </a:lnTo>
                <a:lnTo>
                  <a:pt x="0" y="521"/>
                </a:lnTo>
                <a:lnTo>
                  <a:pt x="578" y="521"/>
                </a:lnTo>
                <a:close/>
              </a:path>
            </a:pathLst>
          </a:cu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"/>
          <p:cNvSpPr/>
          <p:nvPr/>
        </p:nvSpPr>
        <p:spPr>
          <a:xfrm>
            <a:off x="5959440" y="2784960"/>
            <a:ext cx="207000" cy="186480"/>
          </a:xfrm>
          <a:custGeom>
            <a:avLst/>
            <a:gdLst/>
            <a:ahLst/>
            <a:rect l="l" t="t" r="r" b="b"/>
            <a:pathLst>
              <a:path w="579" h="522">
                <a:moveTo>
                  <a:pt x="578" y="521"/>
                </a:moveTo>
                <a:lnTo>
                  <a:pt x="0" y="0"/>
                </a:lnTo>
                <a:lnTo>
                  <a:pt x="0" y="521"/>
                </a:lnTo>
                <a:lnTo>
                  <a:pt x="578" y="521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"/>
          <p:cNvSpPr/>
          <p:nvPr/>
        </p:nvSpPr>
        <p:spPr>
          <a:xfrm>
            <a:off x="5884920" y="2717640"/>
            <a:ext cx="207360" cy="186840"/>
          </a:xfrm>
          <a:custGeom>
            <a:avLst/>
            <a:gdLst/>
            <a:ahLst/>
            <a:rect l="l" t="t" r="r" b="b"/>
            <a:pathLst>
              <a:path w="580" h="523">
                <a:moveTo>
                  <a:pt x="579" y="522"/>
                </a:moveTo>
                <a:lnTo>
                  <a:pt x="0" y="0"/>
                </a:lnTo>
                <a:lnTo>
                  <a:pt x="0" y="522"/>
                </a:lnTo>
                <a:lnTo>
                  <a:pt x="579" y="522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"/>
          <p:cNvSpPr/>
          <p:nvPr/>
        </p:nvSpPr>
        <p:spPr>
          <a:xfrm>
            <a:off x="5884920" y="2717640"/>
            <a:ext cx="207360" cy="186840"/>
          </a:xfrm>
          <a:custGeom>
            <a:avLst/>
            <a:gdLst/>
            <a:ahLst/>
            <a:rect l="l" t="t" r="r" b="b"/>
            <a:pathLst>
              <a:path w="580" h="523">
                <a:moveTo>
                  <a:pt x="579" y="522"/>
                </a:moveTo>
                <a:lnTo>
                  <a:pt x="0" y="0"/>
                </a:lnTo>
                <a:lnTo>
                  <a:pt x="0" y="522"/>
                </a:lnTo>
                <a:lnTo>
                  <a:pt x="579" y="522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"/>
          <p:cNvSpPr/>
          <p:nvPr/>
        </p:nvSpPr>
        <p:spPr>
          <a:xfrm>
            <a:off x="2258640" y="3367440"/>
            <a:ext cx="0" cy="397440"/>
          </a:xfrm>
          <a:prstGeom prst="line">
            <a:avLst/>
          </a:prstGeom>
          <a:ln w="14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"/>
          <p:cNvSpPr/>
          <p:nvPr/>
        </p:nvSpPr>
        <p:spPr>
          <a:xfrm>
            <a:off x="3072240" y="4667040"/>
            <a:ext cx="440640" cy="0"/>
          </a:xfrm>
          <a:prstGeom prst="line">
            <a:avLst/>
          </a:prstGeom>
          <a:ln w="14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"/>
          <p:cNvSpPr/>
          <p:nvPr/>
        </p:nvSpPr>
        <p:spPr>
          <a:xfrm flipV="1">
            <a:off x="5302800" y="3984840"/>
            <a:ext cx="751680" cy="640080"/>
          </a:xfrm>
          <a:prstGeom prst="line">
            <a:avLst/>
          </a:prstGeom>
          <a:ln w="14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"/>
          <p:cNvSpPr/>
          <p:nvPr/>
        </p:nvSpPr>
        <p:spPr>
          <a:xfrm>
            <a:off x="5302800" y="4624920"/>
            <a:ext cx="793800" cy="602640"/>
          </a:xfrm>
          <a:prstGeom prst="line">
            <a:avLst/>
          </a:prstGeom>
          <a:ln w="14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"/>
          <p:cNvSpPr/>
          <p:nvPr/>
        </p:nvSpPr>
        <p:spPr>
          <a:xfrm>
            <a:off x="4954320" y="340956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"/>
          <p:cNvSpPr/>
          <p:nvPr/>
        </p:nvSpPr>
        <p:spPr>
          <a:xfrm>
            <a:off x="4971240" y="342576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"/>
          <p:cNvSpPr/>
          <p:nvPr/>
        </p:nvSpPr>
        <p:spPr>
          <a:xfrm>
            <a:off x="4988160" y="344196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"/>
          <p:cNvSpPr/>
          <p:nvPr/>
        </p:nvSpPr>
        <p:spPr>
          <a:xfrm>
            <a:off x="5005080" y="345816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"/>
          <p:cNvSpPr/>
          <p:nvPr/>
        </p:nvSpPr>
        <p:spPr>
          <a:xfrm>
            <a:off x="5022000" y="347472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"/>
          <p:cNvSpPr/>
          <p:nvPr/>
        </p:nvSpPr>
        <p:spPr>
          <a:xfrm>
            <a:off x="5038920" y="349092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"/>
          <p:cNvSpPr/>
          <p:nvPr/>
        </p:nvSpPr>
        <p:spPr>
          <a:xfrm>
            <a:off x="5055840" y="350712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"/>
          <p:cNvSpPr/>
          <p:nvPr/>
        </p:nvSpPr>
        <p:spPr>
          <a:xfrm>
            <a:off x="5072760" y="352332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"/>
          <p:cNvSpPr/>
          <p:nvPr/>
        </p:nvSpPr>
        <p:spPr>
          <a:xfrm>
            <a:off x="5090040" y="353988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"/>
          <p:cNvSpPr/>
          <p:nvPr/>
        </p:nvSpPr>
        <p:spPr>
          <a:xfrm>
            <a:off x="5106960" y="355608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"/>
          <p:cNvSpPr/>
          <p:nvPr/>
        </p:nvSpPr>
        <p:spPr>
          <a:xfrm>
            <a:off x="5123880" y="357228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"/>
          <p:cNvSpPr/>
          <p:nvPr/>
        </p:nvSpPr>
        <p:spPr>
          <a:xfrm>
            <a:off x="5140800" y="3588480"/>
            <a:ext cx="3240" cy="360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"/>
          <p:cNvSpPr/>
          <p:nvPr/>
        </p:nvSpPr>
        <p:spPr>
          <a:xfrm>
            <a:off x="5157720" y="360504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"/>
          <p:cNvSpPr/>
          <p:nvPr/>
        </p:nvSpPr>
        <p:spPr>
          <a:xfrm>
            <a:off x="5174640" y="362124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"/>
          <p:cNvSpPr/>
          <p:nvPr/>
        </p:nvSpPr>
        <p:spPr>
          <a:xfrm>
            <a:off x="5191560" y="363744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"/>
          <p:cNvSpPr/>
          <p:nvPr/>
        </p:nvSpPr>
        <p:spPr>
          <a:xfrm>
            <a:off x="5208480" y="365400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"/>
          <p:cNvSpPr/>
          <p:nvPr/>
        </p:nvSpPr>
        <p:spPr>
          <a:xfrm>
            <a:off x="5225400" y="367020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"/>
          <p:cNvSpPr/>
          <p:nvPr/>
        </p:nvSpPr>
        <p:spPr>
          <a:xfrm>
            <a:off x="5242320" y="368640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"/>
          <p:cNvSpPr/>
          <p:nvPr/>
        </p:nvSpPr>
        <p:spPr>
          <a:xfrm>
            <a:off x="5259240" y="370260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"/>
          <p:cNvSpPr/>
          <p:nvPr/>
        </p:nvSpPr>
        <p:spPr>
          <a:xfrm>
            <a:off x="5276160" y="371916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"/>
          <p:cNvSpPr/>
          <p:nvPr/>
        </p:nvSpPr>
        <p:spPr>
          <a:xfrm>
            <a:off x="5293080" y="373536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"/>
          <p:cNvSpPr/>
          <p:nvPr/>
        </p:nvSpPr>
        <p:spPr>
          <a:xfrm>
            <a:off x="5310000" y="375156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"/>
          <p:cNvSpPr/>
          <p:nvPr/>
        </p:nvSpPr>
        <p:spPr>
          <a:xfrm>
            <a:off x="5326920" y="376776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"/>
          <p:cNvSpPr/>
          <p:nvPr/>
        </p:nvSpPr>
        <p:spPr>
          <a:xfrm>
            <a:off x="5343840" y="378432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"/>
          <p:cNvSpPr/>
          <p:nvPr/>
        </p:nvSpPr>
        <p:spPr>
          <a:xfrm>
            <a:off x="5361120" y="380052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"/>
          <p:cNvSpPr/>
          <p:nvPr/>
        </p:nvSpPr>
        <p:spPr>
          <a:xfrm>
            <a:off x="5378040" y="381672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"/>
          <p:cNvSpPr/>
          <p:nvPr/>
        </p:nvSpPr>
        <p:spPr>
          <a:xfrm>
            <a:off x="5394960" y="3832920"/>
            <a:ext cx="3240" cy="360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"/>
          <p:cNvSpPr/>
          <p:nvPr/>
        </p:nvSpPr>
        <p:spPr>
          <a:xfrm>
            <a:off x="5411880" y="384948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"/>
          <p:cNvSpPr/>
          <p:nvPr/>
        </p:nvSpPr>
        <p:spPr>
          <a:xfrm>
            <a:off x="5428800" y="386568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"/>
          <p:cNvSpPr/>
          <p:nvPr/>
        </p:nvSpPr>
        <p:spPr>
          <a:xfrm>
            <a:off x="5445720" y="388188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"/>
          <p:cNvSpPr/>
          <p:nvPr/>
        </p:nvSpPr>
        <p:spPr>
          <a:xfrm>
            <a:off x="5462640" y="389844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"/>
          <p:cNvSpPr/>
          <p:nvPr/>
        </p:nvSpPr>
        <p:spPr>
          <a:xfrm>
            <a:off x="5479560" y="391464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"/>
          <p:cNvSpPr/>
          <p:nvPr/>
        </p:nvSpPr>
        <p:spPr>
          <a:xfrm>
            <a:off x="5496480" y="393084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"/>
          <p:cNvSpPr/>
          <p:nvPr/>
        </p:nvSpPr>
        <p:spPr>
          <a:xfrm>
            <a:off x="5513400" y="394704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"/>
          <p:cNvSpPr/>
          <p:nvPr/>
        </p:nvSpPr>
        <p:spPr>
          <a:xfrm>
            <a:off x="5530320" y="396360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"/>
          <p:cNvSpPr/>
          <p:nvPr/>
        </p:nvSpPr>
        <p:spPr>
          <a:xfrm>
            <a:off x="5547240" y="397980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"/>
          <p:cNvSpPr/>
          <p:nvPr/>
        </p:nvSpPr>
        <p:spPr>
          <a:xfrm>
            <a:off x="5564160" y="399600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"/>
          <p:cNvSpPr/>
          <p:nvPr/>
        </p:nvSpPr>
        <p:spPr>
          <a:xfrm>
            <a:off x="5581080" y="401220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"/>
          <p:cNvSpPr/>
          <p:nvPr/>
        </p:nvSpPr>
        <p:spPr>
          <a:xfrm>
            <a:off x="5598000" y="402876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"/>
          <p:cNvSpPr/>
          <p:nvPr/>
        </p:nvSpPr>
        <p:spPr>
          <a:xfrm>
            <a:off x="5614920" y="404496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"/>
          <p:cNvSpPr/>
          <p:nvPr/>
        </p:nvSpPr>
        <p:spPr>
          <a:xfrm>
            <a:off x="5632200" y="406116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"/>
          <p:cNvSpPr/>
          <p:nvPr/>
        </p:nvSpPr>
        <p:spPr>
          <a:xfrm>
            <a:off x="5649120" y="4077360"/>
            <a:ext cx="3240" cy="360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"/>
          <p:cNvSpPr/>
          <p:nvPr/>
        </p:nvSpPr>
        <p:spPr>
          <a:xfrm>
            <a:off x="5666040" y="409392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"/>
          <p:cNvSpPr/>
          <p:nvPr/>
        </p:nvSpPr>
        <p:spPr>
          <a:xfrm>
            <a:off x="5682960" y="411012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"/>
          <p:cNvSpPr/>
          <p:nvPr/>
        </p:nvSpPr>
        <p:spPr>
          <a:xfrm>
            <a:off x="5699880" y="412632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"/>
          <p:cNvSpPr/>
          <p:nvPr/>
        </p:nvSpPr>
        <p:spPr>
          <a:xfrm>
            <a:off x="5716800" y="414288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"/>
          <p:cNvSpPr/>
          <p:nvPr/>
        </p:nvSpPr>
        <p:spPr>
          <a:xfrm>
            <a:off x="5733720" y="415908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"/>
          <p:cNvSpPr/>
          <p:nvPr/>
        </p:nvSpPr>
        <p:spPr>
          <a:xfrm>
            <a:off x="5750640" y="417528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"/>
          <p:cNvSpPr/>
          <p:nvPr/>
        </p:nvSpPr>
        <p:spPr>
          <a:xfrm>
            <a:off x="5767560" y="419148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"/>
          <p:cNvSpPr/>
          <p:nvPr/>
        </p:nvSpPr>
        <p:spPr>
          <a:xfrm>
            <a:off x="5784480" y="420804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"/>
          <p:cNvSpPr/>
          <p:nvPr/>
        </p:nvSpPr>
        <p:spPr>
          <a:xfrm>
            <a:off x="5801400" y="422424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"/>
          <p:cNvSpPr/>
          <p:nvPr/>
        </p:nvSpPr>
        <p:spPr>
          <a:xfrm>
            <a:off x="5818320" y="424044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"/>
          <p:cNvSpPr/>
          <p:nvPr/>
        </p:nvSpPr>
        <p:spPr>
          <a:xfrm>
            <a:off x="5835240" y="425664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"/>
          <p:cNvSpPr/>
          <p:nvPr/>
        </p:nvSpPr>
        <p:spPr>
          <a:xfrm>
            <a:off x="5852160" y="427320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"/>
          <p:cNvSpPr/>
          <p:nvPr/>
        </p:nvSpPr>
        <p:spPr>
          <a:xfrm>
            <a:off x="5869080" y="428940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"/>
          <p:cNvSpPr/>
          <p:nvPr/>
        </p:nvSpPr>
        <p:spPr>
          <a:xfrm>
            <a:off x="5886000" y="4305600"/>
            <a:ext cx="360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"/>
          <p:cNvSpPr/>
          <p:nvPr/>
        </p:nvSpPr>
        <p:spPr>
          <a:xfrm>
            <a:off x="5903280" y="4321800"/>
            <a:ext cx="3240" cy="360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"/>
          <p:cNvSpPr/>
          <p:nvPr/>
        </p:nvSpPr>
        <p:spPr>
          <a:xfrm>
            <a:off x="5920200" y="433836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"/>
          <p:cNvSpPr/>
          <p:nvPr/>
        </p:nvSpPr>
        <p:spPr>
          <a:xfrm>
            <a:off x="5937120" y="435456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"/>
          <p:cNvSpPr/>
          <p:nvPr/>
        </p:nvSpPr>
        <p:spPr>
          <a:xfrm>
            <a:off x="5954040" y="4370760"/>
            <a:ext cx="3240" cy="324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"/>
          <p:cNvSpPr/>
          <p:nvPr/>
        </p:nvSpPr>
        <p:spPr>
          <a:xfrm>
            <a:off x="5970960" y="438732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"/>
          <p:cNvSpPr/>
          <p:nvPr/>
        </p:nvSpPr>
        <p:spPr>
          <a:xfrm>
            <a:off x="5952960" y="4372560"/>
            <a:ext cx="93600" cy="84600"/>
          </a:xfrm>
          <a:custGeom>
            <a:avLst/>
            <a:gdLst/>
            <a:ahLst/>
            <a:rect l="l" t="t" r="r" b="b"/>
            <a:pathLst>
              <a:path w="264" h="239">
                <a:moveTo>
                  <a:pt x="50" y="41"/>
                </a:moveTo>
                <a:cubicBezTo>
                  <a:pt x="2" y="81"/>
                  <a:pt x="0" y="149"/>
                  <a:pt x="45" y="192"/>
                </a:cubicBezTo>
                <a:cubicBezTo>
                  <a:pt x="90" y="235"/>
                  <a:pt x="165" y="238"/>
                  <a:pt x="213" y="197"/>
                </a:cubicBezTo>
                <a:cubicBezTo>
                  <a:pt x="260" y="157"/>
                  <a:pt x="263" y="89"/>
                  <a:pt x="218" y="46"/>
                </a:cubicBezTo>
                <a:cubicBezTo>
                  <a:pt x="173" y="3"/>
                  <a:pt x="98" y="0"/>
                  <a:pt x="50" y="41"/>
                </a:cubicBez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"/>
          <p:cNvSpPr/>
          <p:nvPr/>
        </p:nvSpPr>
        <p:spPr>
          <a:xfrm flipV="1">
            <a:off x="2072520" y="5747400"/>
            <a:ext cx="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"/>
          <p:cNvSpPr/>
          <p:nvPr/>
        </p:nvSpPr>
        <p:spPr>
          <a:xfrm flipV="1">
            <a:off x="2071440" y="5725080"/>
            <a:ext cx="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"/>
          <p:cNvSpPr/>
          <p:nvPr/>
        </p:nvSpPr>
        <p:spPr>
          <a:xfrm flipH="1" flipV="1">
            <a:off x="2070000" y="5702760"/>
            <a:ext cx="36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"/>
          <p:cNvSpPr/>
          <p:nvPr/>
        </p:nvSpPr>
        <p:spPr>
          <a:xfrm flipH="1" flipV="1">
            <a:off x="2068920" y="5680440"/>
            <a:ext cx="36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"/>
          <p:cNvSpPr/>
          <p:nvPr/>
        </p:nvSpPr>
        <p:spPr>
          <a:xfrm flipH="1" flipV="1">
            <a:off x="2067840" y="5658120"/>
            <a:ext cx="36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"/>
          <p:cNvSpPr/>
          <p:nvPr/>
        </p:nvSpPr>
        <p:spPr>
          <a:xfrm flipH="1" flipV="1">
            <a:off x="2066760" y="5635800"/>
            <a:ext cx="36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"/>
          <p:cNvSpPr/>
          <p:nvPr/>
        </p:nvSpPr>
        <p:spPr>
          <a:xfrm flipV="1">
            <a:off x="2065680" y="5613480"/>
            <a:ext cx="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"/>
          <p:cNvSpPr/>
          <p:nvPr/>
        </p:nvSpPr>
        <p:spPr>
          <a:xfrm flipV="1">
            <a:off x="2064600" y="5591160"/>
            <a:ext cx="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"/>
          <p:cNvSpPr/>
          <p:nvPr/>
        </p:nvSpPr>
        <p:spPr>
          <a:xfrm flipH="1" flipV="1">
            <a:off x="2063160" y="5568840"/>
            <a:ext cx="36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"/>
          <p:cNvSpPr/>
          <p:nvPr/>
        </p:nvSpPr>
        <p:spPr>
          <a:xfrm flipH="1" flipV="1">
            <a:off x="2062080" y="5546520"/>
            <a:ext cx="36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"/>
          <p:cNvSpPr/>
          <p:nvPr/>
        </p:nvSpPr>
        <p:spPr>
          <a:xfrm flipH="1" flipV="1">
            <a:off x="2061000" y="5524200"/>
            <a:ext cx="36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"/>
          <p:cNvSpPr/>
          <p:nvPr/>
        </p:nvSpPr>
        <p:spPr>
          <a:xfrm flipH="1" flipV="1">
            <a:off x="2059920" y="5501880"/>
            <a:ext cx="36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"/>
          <p:cNvSpPr/>
          <p:nvPr/>
        </p:nvSpPr>
        <p:spPr>
          <a:xfrm flipV="1">
            <a:off x="2058840" y="5479560"/>
            <a:ext cx="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"/>
          <p:cNvSpPr/>
          <p:nvPr/>
        </p:nvSpPr>
        <p:spPr>
          <a:xfrm flipV="1">
            <a:off x="2057760" y="5457240"/>
            <a:ext cx="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"/>
          <p:cNvSpPr/>
          <p:nvPr/>
        </p:nvSpPr>
        <p:spPr>
          <a:xfrm flipV="1">
            <a:off x="2056680" y="5434920"/>
            <a:ext cx="0" cy="432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"/>
          <p:cNvSpPr/>
          <p:nvPr/>
        </p:nvSpPr>
        <p:spPr>
          <a:xfrm flipH="1" flipV="1">
            <a:off x="2055240" y="5412240"/>
            <a:ext cx="360" cy="468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"/>
          <p:cNvSpPr/>
          <p:nvPr/>
        </p:nvSpPr>
        <p:spPr>
          <a:xfrm flipH="1" flipV="1">
            <a:off x="2054160" y="5389920"/>
            <a:ext cx="360" cy="468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"/>
          <p:cNvSpPr/>
          <p:nvPr/>
        </p:nvSpPr>
        <p:spPr>
          <a:xfrm flipH="1" flipV="1">
            <a:off x="2053080" y="5367600"/>
            <a:ext cx="360" cy="468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"/>
          <p:cNvSpPr/>
          <p:nvPr/>
        </p:nvSpPr>
        <p:spPr>
          <a:xfrm flipH="1" flipV="1">
            <a:off x="2052000" y="5345280"/>
            <a:ext cx="360" cy="4680"/>
          </a:xfrm>
          <a:prstGeom prst="line">
            <a:avLst/>
          </a:prstGeom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"/>
          <p:cNvSpPr/>
          <p:nvPr/>
        </p:nvSpPr>
        <p:spPr>
          <a:xfrm>
            <a:off x="2005560" y="5255640"/>
            <a:ext cx="86400" cy="78120"/>
          </a:xfrm>
          <a:custGeom>
            <a:avLst/>
            <a:gdLst/>
            <a:ahLst/>
            <a:rect l="l" t="t" r="r" b="b"/>
            <a:pathLst>
              <a:path w="244" h="221">
                <a:moveTo>
                  <a:pt x="127" y="217"/>
                </a:moveTo>
                <a:cubicBezTo>
                  <a:pt x="193" y="214"/>
                  <a:pt x="243" y="164"/>
                  <a:pt x="240" y="105"/>
                </a:cubicBezTo>
                <a:cubicBezTo>
                  <a:pt x="237" y="46"/>
                  <a:pt x="182" y="0"/>
                  <a:pt x="116" y="3"/>
                </a:cubicBezTo>
                <a:cubicBezTo>
                  <a:pt x="51" y="6"/>
                  <a:pt x="0" y="56"/>
                  <a:pt x="3" y="115"/>
                </a:cubicBezTo>
                <a:cubicBezTo>
                  <a:pt x="6" y="174"/>
                  <a:pt x="62" y="220"/>
                  <a:pt x="127" y="217"/>
                </a:cubicBezTo>
                <a:close/>
              </a:path>
            </a:pathLst>
          </a:custGeom>
          <a:noFill/>
          <a:ln w="50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"/>
          <p:cNvSpPr/>
          <p:nvPr/>
        </p:nvSpPr>
        <p:spPr>
          <a:xfrm>
            <a:off x="900000" y="2880000"/>
            <a:ext cx="358560" cy="35856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35" name=""/>
          <p:cNvSpPr/>
          <p:nvPr/>
        </p:nvSpPr>
        <p:spPr>
          <a:xfrm>
            <a:off x="5760000" y="4500000"/>
            <a:ext cx="358560" cy="35856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36" name=""/>
          <p:cNvSpPr/>
          <p:nvPr/>
        </p:nvSpPr>
        <p:spPr>
          <a:xfrm>
            <a:off x="900000" y="4500000"/>
            <a:ext cx="358560" cy="35856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37" name=""/>
          <p:cNvSpPr/>
          <p:nvPr/>
        </p:nvSpPr>
        <p:spPr>
          <a:xfrm>
            <a:off x="2160000" y="3367440"/>
            <a:ext cx="0" cy="655920"/>
          </a:xfrm>
          <a:prstGeom prst="line">
            <a:avLst/>
          </a:prstGeom>
          <a:ln w="360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"/>
          <p:cNvSpPr/>
          <p:nvPr/>
        </p:nvSpPr>
        <p:spPr>
          <a:xfrm>
            <a:off x="2970360" y="4680000"/>
            <a:ext cx="845280" cy="0"/>
          </a:xfrm>
          <a:prstGeom prst="line">
            <a:avLst/>
          </a:prstGeom>
          <a:ln w="360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"/>
          <p:cNvSpPr/>
          <p:nvPr/>
        </p:nvSpPr>
        <p:spPr>
          <a:xfrm>
            <a:off x="5302800" y="4680000"/>
            <a:ext cx="2516040" cy="6840"/>
          </a:xfrm>
          <a:prstGeom prst="line">
            <a:avLst/>
          </a:prstGeom>
          <a:ln w="360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"/>
          <p:cNvSpPr/>
          <p:nvPr/>
        </p:nvSpPr>
        <p:spPr>
          <a:xfrm flipV="1">
            <a:off x="5303160" y="4140000"/>
            <a:ext cx="929520" cy="540000"/>
          </a:xfrm>
          <a:prstGeom prst="line">
            <a:avLst/>
          </a:prstGeom>
          <a:ln w="360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"/>
          <p:cNvSpPr/>
          <p:nvPr/>
        </p:nvSpPr>
        <p:spPr>
          <a:xfrm>
            <a:off x="5303160" y="4680000"/>
            <a:ext cx="975960" cy="540000"/>
          </a:xfrm>
          <a:prstGeom prst="line">
            <a:avLst/>
          </a:prstGeom>
          <a:ln w="360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l"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itle 2_19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Outdated APIs.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31" name="Slide Number Placeholder - Dark Master_20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1417EE23-C874-4605-B745-974C10638752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1032" name="Footer Placeholder - Dark Master_20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033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034" name=""/>
          <p:cNvSpPr/>
          <p:nvPr/>
        </p:nvSpPr>
        <p:spPr>
          <a:xfrm>
            <a:off x="540000" y="1869840"/>
            <a:ext cx="10797840" cy="3888000"/>
          </a:xfrm>
          <a:prstGeom prst="rect">
            <a:avLst/>
          </a:prstGeom>
          <a:solidFill>
            <a:srgbClr val="333333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@deprecated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Threadsafe vs non Threadsafe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fr-FR" sz="1800" spc="-1" strike="dblStrike">
                <a:solidFill>
                  <a:srgbClr val="ffffff"/>
                </a:solidFill>
                <a:latin typeface="Arial"/>
                <a:ea typeface="DejaVu Sans"/>
              </a:rPr>
              <a:t>java.util.Date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=&gt; java.time.LocalDate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Rich Clients( AWT, Swing)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jsp jstl jsf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Placeholder 8" descr="A picture containing shirt, light&#10;&#10;Description automatically generated"/>
          <p:cNvPicPr/>
          <p:nvPr/>
        </p:nvPicPr>
        <p:blipFill>
          <a:blip r:embed="rId1"/>
          <a:srcRect l="0" t="2367" r="0" b="2367"/>
          <a:stretch/>
        </p:blipFill>
        <p:spPr>
          <a:xfrm>
            <a:off x="0" y="0"/>
            <a:ext cx="12189600" cy="4339800"/>
          </a:xfrm>
          <a:prstGeom prst="rect">
            <a:avLst/>
          </a:prstGeom>
          <a:ln w="0">
            <a:noFill/>
          </a:ln>
        </p:spPr>
      </p:pic>
      <p:sp>
        <p:nvSpPr>
          <p:cNvPr id="1036" name="Title 2"/>
          <p:cNvSpPr/>
          <p:nvPr/>
        </p:nvSpPr>
        <p:spPr>
          <a:xfrm>
            <a:off x="588600" y="3004920"/>
            <a:ext cx="10939320" cy="24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14400" spc="-151" strike="noStrike">
                <a:solidFill>
                  <a:srgbClr val="ffffff"/>
                </a:solidFill>
                <a:latin typeface="Helvetica Neue"/>
                <a:ea typeface="Helvetica Neue"/>
              </a:rPr>
              <a:t>Thank You</a:t>
            </a:r>
            <a:endParaRPr b="0" lang="fr-FR" sz="14400" spc="-1" strike="noStrike">
              <a:latin typeface="Arial"/>
            </a:endParaRPr>
          </a:p>
        </p:txBody>
      </p:sp>
      <p:sp>
        <p:nvSpPr>
          <p:cNvPr id="1037" name="Content Placeholder 3"/>
          <p:cNvSpPr/>
          <p:nvPr/>
        </p:nvSpPr>
        <p:spPr>
          <a:xfrm>
            <a:off x="969840" y="5032800"/>
            <a:ext cx="51231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68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Presenter Name, Presenter Title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38" name="Content Placeholder 6"/>
          <p:cNvSpPr/>
          <p:nvPr/>
        </p:nvSpPr>
        <p:spPr>
          <a:xfrm>
            <a:off x="969840" y="5309640"/>
            <a:ext cx="512316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68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Email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Phone Number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39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DBCEA138-F84F-4F3E-A62B-7B18C137DD5A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1040" name="Footer Placeholder - Dark Master"/>
          <p:cNvSpPr/>
          <p:nvPr/>
        </p:nvSpPr>
        <p:spPr>
          <a:xfrm>
            <a:off x="3699720" y="634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</p:spTree>
  </p:cSld>
  <p:transition spd="slow">
    <p:push dir="l"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2A08274-61AA-46EF-AD66-2DC1E0778C54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1042" name="Footer Placeholder - Dark Master"/>
          <p:cNvSpPr/>
          <p:nvPr/>
        </p:nvSpPr>
        <p:spPr>
          <a:xfrm>
            <a:off x="3699720" y="634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" descr=""/>
          <p:cNvPicPr/>
          <p:nvPr/>
        </p:nvPicPr>
        <p:blipFill>
          <a:blip r:embed="rId1"/>
          <a:stretch/>
        </p:blipFill>
        <p:spPr>
          <a:xfrm>
            <a:off x="7038000" y="-16560"/>
            <a:ext cx="5153400" cy="6872400"/>
          </a:xfrm>
          <a:prstGeom prst="rect">
            <a:avLst/>
          </a:prstGeom>
          <a:ln w="36000">
            <a:noFill/>
          </a:ln>
        </p:spPr>
      </p:pic>
      <p:sp>
        <p:nvSpPr>
          <p:cNvPr id="743" name="Content Placeholder 2_0"/>
          <p:cNvSpPr/>
          <p:nvPr/>
        </p:nvSpPr>
        <p:spPr>
          <a:xfrm>
            <a:off x="0" y="0"/>
            <a:ext cx="12191400" cy="68544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ontent Placeholder 3_1"/>
          <p:cNvSpPr/>
          <p:nvPr/>
        </p:nvSpPr>
        <p:spPr>
          <a:xfrm>
            <a:off x="609480" y="685800"/>
            <a:ext cx="748800" cy="12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Title 4_1"/>
          <p:cNvSpPr/>
          <p:nvPr/>
        </p:nvSpPr>
        <p:spPr>
          <a:xfrm>
            <a:off x="596880" y="1789200"/>
            <a:ext cx="4597560" cy="41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Garbage Collector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746" name="Text Placeholder 5_1"/>
          <p:cNvSpPr/>
          <p:nvPr/>
        </p:nvSpPr>
        <p:spPr>
          <a:xfrm>
            <a:off x="593640" y="1016640"/>
            <a:ext cx="456876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Java Basics :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747" name="Rectangle 4"/>
          <p:cNvSpPr/>
          <p:nvPr/>
        </p:nvSpPr>
        <p:spPr>
          <a:xfrm>
            <a:off x="831600" y="4098960"/>
            <a:ext cx="3117600" cy="2093760"/>
          </a:xfrm>
          <a:prstGeom prst="rect">
            <a:avLst/>
          </a:prstGeom>
          <a:solidFill>
            <a:srgbClr val="dddddd"/>
          </a:solidFill>
          <a:ln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b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 Narrow"/>
                <a:ea typeface="DejaVu Sans"/>
              </a:rPr>
              <a:t>JVM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48" name="Oval 5"/>
          <p:cNvSpPr/>
          <p:nvPr/>
        </p:nvSpPr>
        <p:spPr>
          <a:xfrm>
            <a:off x="1053720" y="420048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1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49" name="Oval 6"/>
          <p:cNvSpPr/>
          <p:nvPr/>
        </p:nvSpPr>
        <p:spPr>
          <a:xfrm>
            <a:off x="1639440" y="420048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2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50" name="Oval 7"/>
          <p:cNvSpPr/>
          <p:nvPr/>
        </p:nvSpPr>
        <p:spPr>
          <a:xfrm>
            <a:off x="2812680" y="420048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4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51" name="Oval 8"/>
          <p:cNvSpPr/>
          <p:nvPr/>
        </p:nvSpPr>
        <p:spPr>
          <a:xfrm>
            <a:off x="1652400" y="488628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3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52" name="Oval 9"/>
          <p:cNvSpPr/>
          <p:nvPr/>
        </p:nvSpPr>
        <p:spPr>
          <a:xfrm>
            <a:off x="3282480" y="465768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5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53" name="Oval 10"/>
          <p:cNvSpPr/>
          <p:nvPr/>
        </p:nvSpPr>
        <p:spPr>
          <a:xfrm>
            <a:off x="2366640" y="467028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7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54" name="Oval 11"/>
          <p:cNvSpPr/>
          <p:nvPr/>
        </p:nvSpPr>
        <p:spPr>
          <a:xfrm>
            <a:off x="2823840" y="512748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6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55" name="Line 12"/>
          <p:cNvSpPr/>
          <p:nvPr/>
        </p:nvSpPr>
        <p:spPr>
          <a:xfrm>
            <a:off x="1369440" y="4352760"/>
            <a:ext cx="270000" cy="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Line 13"/>
          <p:cNvSpPr/>
          <p:nvPr/>
        </p:nvSpPr>
        <p:spPr>
          <a:xfrm>
            <a:off x="1804320" y="4517640"/>
            <a:ext cx="0" cy="35568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Line 14"/>
          <p:cNvSpPr/>
          <p:nvPr/>
        </p:nvSpPr>
        <p:spPr>
          <a:xfrm>
            <a:off x="1968120" y="4352760"/>
            <a:ext cx="833400" cy="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Line 15"/>
          <p:cNvSpPr/>
          <p:nvPr/>
        </p:nvSpPr>
        <p:spPr>
          <a:xfrm>
            <a:off x="3093480" y="4466880"/>
            <a:ext cx="235080" cy="25416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Line 16"/>
          <p:cNvSpPr/>
          <p:nvPr/>
        </p:nvSpPr>
        <p:spPr>
          <a:xfrm flipH="1">
            <a:off x="3106080" y="4949640"/>
            <a:ext cx="233640" cy="25380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Line 17"/>
          <p:cNvSpPr/>
          <p:nvPr/>
        </p:nvSpPr>
        <p:spPr>
          <a:xfrm flipH="1" flipV="1">
            <a:off x="2612520" y="4911480"/>
            <a:ext cx="258840" cy="27936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Line 18"/>
          <p:cNvSpPr/>
          <p:nvPr/>
        </p:nvSpPr>
        <p:spPr>
          <a:xfrm flipV="1">
            <a:off x="2636280" y="4454280"/>
            <a:ext cx="235080" cy="25416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Rectangle 19"/>
          <p:cNvSpPr/>
          <p:nvPr/>
        </p:nvSpPr>
        <p:spPr>
          <a:xfrm>
            <a:off x="4384440" y="4098960"/>
            <a:ext cx="3117600" cy="2093760"/>
          </a:xfrm>
          <a:prstGeom prst="rect">
            <a:avLst/>
          </a:prstGeom>
          <a:solidFill>
            <a:srgbClr val="dddddd"/>
          </a:solidFill>
          <a:ln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b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 Narrow"/>
                <a:ea typeface="DejaVu Sans"/>
              </a:rPr>
              <a:t>JVM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63" name="Oval 20"/>
          <p:cNvSpPr/>
          <p:nvPr/>
        </p:nvSpPr>
        <p:spPr>
          <a:xfrm>
            <a:off x="4606560" y="418788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1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64" name="Oval 21"/>
          <p:cNvSpPr/>
          <p:nvPr/>
        </p:nvSpPr>
        <p:spPr>
          <a:xfrm>
            <a:off x="5194080" y="418788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2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65" name="Oval 22"/>
          <p:cNvSpPr/>
          <p:nvPr/>
        </p:nvSpPr>
        <p:spPr>
          <a:xfrm>
            <a:off x="6365520" y="4187880"/>
            <a:ext cx="315720" cy="31572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 Narrow"/>
                <a:ea typeface="DejaVu Sans"/>
              </a:rPr>
              <a:t>4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66" name="Oval 23"/>
          <p:cNvSpPr/>
          <p:nvPr/>
        </p:nvSpPr>
        <p:spPr>
          <a:xfrm>
            <a:off x="5205240" y="487368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3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67" name="Oval 24"/>
          <p:cNvSpPr/>
          <p:nvPr/>
        </p:nvSpPr>
        <p:spPr>
          <a:xfrm>
            <a:off x="6835320" y="4645080"/>
            <a:ext cx="314280" cy="31572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 Narrow"/>
                <a:ea typeface="DejaVu Sans"/>
              </a:rPr>
              <a:t>5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68" name="Oval 25"/>
          <p:cNvSpPr/>
          <p:nvPr/>
        </p:nvSpPr>
        <p:spPr>
          <a:xfrm>
            <a:off x="5920920" y="4657680"/>
            <a:ext cx="314280" cy="31572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 Narrow"/>
                <a:ea typeface="DejaVu Sans"/>
              </a:rPr>
              <a:t>7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69" name="Oval 26"/>
          <p:cNvSpPr/>
          <p:nvPr/>
        </p:nvSpPr>
        <p:spPr>
          <a:xfrm>
            <a:off x="6378120" y="5114880"/>
            <a:ext cx="314280" cy="31572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 Narrow"/>
                <a:ea typeface="DejaVu Sans"/>
              </a:rPr>
              <a:t>6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70" name="Line 27"/>
          <p:cNvSpPr/>
          <p:nvPr/>
        </p:nvSpPr>
        <p:spPr>
          <a:xfrm>
            <a:off x="4924080" y="4339800"/>
            <a:ext cx="269640" cy="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Line 28"/>
          <p:cNvSpPr/>
          <p:nvPr/>
        </p:nvSpPr>
        <p:spPr>
          <a:xfrm>
            <a:off x="5357160" y="4505040"/>
            <a:ext cx="0" cy="35568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Line 29"/>
          <p:cNvSpPr/>
          <p:nvPr/>
        </p:nvSpPr>
        <p:spPr>
          <a:xfrm>
            <a:off x="6648120" y="4454280"/>
            <a:ext cx="233280" cy="25416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Line 30"/>
          <p:cNvSpPr/>
          <p:nvPr/>
        </p:nvSpPr>
        <p:spPr>
          <a:xfrm flipH="1">
            <a:off x="6658920" y="4937040"/>
            <a:ext cx="235080" cy="25380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Line 31"/>
          <p:cNvSpPr/>
          <p:nvPr/>
        </p:nvSpPr>
        <p:spPr>
          <a:xfrm flipH="1" flipV="1">
            <a:off x="6166800" y="4898880"/>
            <a:ext cx="257400" cy="27936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Line 32"/>
          <p:cNvSpPr/>
          <p:nvPr/>
        </p:nvSpPr>
        <p:spPr>
          <a:xfrm flipV="1">
            <a:off x="6190920" y="4441680"/>
            <a:ext cx="233280" cy="25380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Rectangle 33"/>
          <p:cNvSpPr/>
          <p:nvPr/>
        </p:nvSpPr>
        <p:spPr>
          <a:xfrm>
            <a:off x="8019720" y="4098960"/>
            <a:ext cx="1252440" cy="2093760"/>
          </a:xfrm>
          <a:prstGeom prst="rect">
            <a:avLst/>
          </a:prstGeom>
          <a:solidFill>
            <a:srgbClr val="dddddd"/>
          </a:solidFill>
          <a:ln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b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 Narrow"/>
                <a:ea typeface="DejaVu Sans"/>
              </a:rPr>
              <a:t>JVM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77" name="Oval 34"/>
          <p:cNvSpPr/>
          <p:nvPr/>
        </p:nvSpPr>
        <p:spPr>
          <a:xfrm>
            <a:off x="8137080" y="416232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1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78" name="Oval 35"/>
          <p:cNvSpPr/>
          <p:nvPr/>
        </p:nvSpPr>
        <p:spPr>
          <a:xfrm>
            <a:off x="8723160" y="4162320"/>
            <a:ext cx="31572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2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79" name="Oval 36"/>
          <p:cNvSpPr/>
          <p:nvPr/>
        </p:nvSpPr>
        <p:spPr>
          <a:xfrm>
            <a:off x="8735760" y="4848120"/>
            <a:ext cx="314280" cy="315720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DejaVu Sans"/>
              </a:rPr>
              <a:t>3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80" name="Line 37"/>
          <p:cNvSpPr/>
          <p:nvPr/>
        </p:nvSpPr>
        <p:spPr>
          <a:xfrm>
            <a:off x="8452800" y="4314600"/>
            <a:ext cx="270000" cy="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Line 38"/>
          <p:cNvSpPr/>
          <p:nvPr/>
        </p:nvSpPr>
        <p:spPr>
          <a:xfrm>
            <a:off x="8888040" y="4479840"/>
            <a:ext cx="0" cy="355320"/>
          </a:xfrm>
          <a:prstGeom prst="line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AutoShape 39"/>
          <p:cNvSpPr/>
          <p:nvPr/>
        </p:nvSpPr>
        <p:spPr>
          <a:xfrm>
            <a:off x="3951000" y="4962600"/>
            <a:ext cx="420480" cy="544320"/>
          </a:xfrm>
          <a:prstGeom prst="rightArrow">
            <a:avLst>
              <a:gd name="adj1" fmla="val 59306"/>
              <a:gd name="adj2" fmla="val 58333"/>
            </a:avLst>
          </a:prstGeom>
          <a:solidFill>
            <a:schemeClr val="accent2"/>
          </a:solidFill>
          <a:ln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AutoShape 40"/>
          <p:cNvSpPr/>
          <p:nvPr/>
        </p:nvSpPr>
        <p:spPr>
          <a:xfrm>
            <a:off x="7515000" y="4962600"/>
            <a:ext cx="502920" cy="544320"/>
          </a:xfrm>
          <a:prstGeom prst="rightArrow">
            <a:avLst>
              <a:gd name="adj1" fmla="val 59306"/>
              <a:gd name="adj2" fmla="val 58333"/>
            </a:avLst>
          </a:prstGeom>
          <a:solidFill>
            <a:schemeClr val="accent2"/>
          </a:solidFill>
          <a:ln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Title 1"/>
          <p:cNvSpPr/>
          <p:nvPr/>
        </p:nvSpPr>
        <p:spPr>
          <a:xfrm>
            <a:off x="596160" y="1072080"/>
            <a:ext cx="10073520" cy="5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Garbage Collector.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785" name="Content Placeholder 2"/>
          <p:cNvSpPr/>
          <p:nvPr/>
        </p:nvSpPr>
        <p:spPr>
          <a:xfrm>
            <a:off x="610560" y="1991880"/>
            <a:ext cx="8150760" cy="41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786" name="Slide Number Placeholder - Dark Master"/>
          <p:cNvSpPr/>
          <p:nvPr/>
        </p:nvSpPr>
        <p:spPr>
          <a:xfrm>
            <a:off x="6219000" y="633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2E59AD8-10B3-4A34-9296-A3CA94F5A59C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787" name="Footer Placeholder - Dark Master"/>
          <p:cNvSpPr/>
          <p:nvPr/>
        </p:nvSpPr>
        <p:spPr>
          <a:xfrm>
            <a:off x="3699720" y="634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88" name=""/>
          <p:cNvSpPr/>
          <p:nvPr/>
        </p:nvSpPr>
        <p:spPr>
          <a:xfrm>
            <a:off x="720000" y="1796400"/>
            <a:ext cx="9538200" cy="48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The Garbage Collector is a robot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Do not play with the GC :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- Do not use </a:t>
            </a:r>
            <a:r>
              <a:rPr b="1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System.gc()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- Do not use the method </a:t>
            </a:r>
            <a:r>
              <a:rPr b="1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finalize()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Use </a:t>
            </a:r>
            <a:r>
              <a:rPr b="1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-Xms</a:t>
            </a:r>
            <a:r>
              <a:rPr b="0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 / </a:t>
            </a:r>
            <a:r>
              <a:rPr b="1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-Xmx</a:t>
            </a:r>
            <a:r>
              <a:rPr b="0" lang="fr-FR" sz="2200" spc="-1" strike="noStrike">
                <a:solidFill>
                  <a:srgbClr val="ffffff"/>
                </a:solidFill>
                <a:latin typeface="Arial"/>
                <a:ea typeface="DejaVu Sans"/>
              </a:rPr>
              <a:t> to manage memory usage</a:t>
            </a:r>
            <a:endParaRPr b="0" lang="fr-FR" sz="2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" descr=""/>
          <p:cNvPicPr/>
          <p:nvPr/>
        </p:nvPicPr>
        <p:blipFill>
          <a:blip r:embed="rId1"/>
          <a:srcRect l="0" t="0" r="25222" b="0"/>
          <a:stretch/>
        </p:blipFill>
        <p:spPr>
          <a:xfrm>
            <a:off x="4500000" y="0"/>
            <a:ext cx="7691400" cy="6855840"/>
          </a:xfrm>
          <a:prstGeom prst="rect">
            <a:avLst/>
          </a:prstGeom>
          <a:ln w="0">
            <a:noFill/>
          </a:ln>
        </p:spPr>
      </p:pic>
      <p:sp>
        <p:nvSpPr>
          <p:cNvPr id="790" name="Content Placeholder 2_2"/>
          <p:cNvSpPr/>
          <p:nvPr/>
        </p:nvSpPr>
        <p:spPr>
          <a:xfrm>
            <a:off x="0" y="0"/>
            <a:ext cx="9178200" cy="6854400"/>
          </a:xfrm>
          <a:prstGeom prst="rect">
            <a:avLst/>
          </a:prstGeom>
          <a:gradFill rotWithShape="0">
            <a:gsLst>
              <a:gs pos="4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ontent Placeholder 3_3"/>
          <p:cNvSpPr/>
          <p:nvPr/>
        </p:nvSpPr>
        <p:spPr>
          <a:xfrm>
            <a:off x="609480" y="685800"/>
            <a:ext cx="748800" cy="12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Title 4_3"/>
          <p:cNvSpPr/>
          <p:nvPr/>
        </p:nvSpPr>
        <p:spPr>
          <a:xfrm>
            <a:off x="596880" y="1789200"/>
            <a:ext cx="6781320" cy="41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Java Environment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793" name="Text Placeholder 5_3"/>
          <p:cNvSpPr/>
          <p:nvPr/>
        </p:nvSpPr>
        <p:spPr>
          <a:xfrm>
            <a:off x="593640" y="1016640"/>
            <a:ext cx="456876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Java Basics :</a:t>
            </a:r>
            <a:endParaRPr b="0" lang="fr-FR" sz="4000" spc="-1" strike="noStrike">
              <a:latin typeface="Arial"/>
            </a:endParaRPr>
          </a:p>
        </p:txBody>
      </p:sp>
    </p:spTree>
  </p:cSld>
  <p:transition spd="slow">
    <p:push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Title 2_6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JDK.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795" name="Slide Number Placeholder - Dark Master_7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D55C352A-D70C-4B36-B29D-8364E9F17DBF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796" name="Footer Placeholder - Dark Master_7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97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798" name=""/>
          <p:cNvSpPr/>
          <p:nvPr/>
        </p:nvSpPr>
        <p:spPr>
          <a:xfrm>
            <a:off x="1260000" y="2160000"/>
            <a:ext cx="4438800" cy="3448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Includes compiler &amp; runtime environement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99" name=""/>
          <p:cNvSpPr/>
          <p:nvPr/>
        </p:nvSpPr>
        <p:spPr>
          <a:xfrm>
            <a:off x="900000" y="3163680"/>
            <a:ext cx="7558560" cy="16246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Multiple Implementations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Choose the same version as your projets uses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Make sure everyone in the team and every environment has the same Java version as the prodution target Java 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800" name="status-warning_0"/>
          <p:cNvGrpSpPr/>
          <p:nvPr/>
        </p:nvGrpSpPr>
        <p:grpSpPr>
          <a:xfrm>
            <a:off x="720000" y="3272400"/>
            <a:ext cx="178920" cy="178920"/>
            <a:chOff x="720000" y="3272400"/>
            <a:chExt cx="178920" cy="178920"/>
          </a:xfrm>
        </p:grpSpPr>
        <p:sp>
          <p:nvSpPr>
            <p:cNvPr id="801" name=""/>
            <p:cNvSpPr/>
            <p:nvPr/>
          </p:nvSpPr>
          <p:spPr>
            <a:xfrm>
              <a:off x="720000" y="3272400"/>
              <a:ext cx="178920" cy="178920"/>
            </a:xfrm>
            <a:custGeom>
              <a:avLst/>
              <a:gdLst/>
              <a:ahLst/>
              <a:rect l="l" t="t" r="r" b="b"/>
              <a:pathLst>
                <a:path w="501" h="501">
                  <a:moveTo>
                    <a:pt x="0" y="500"/>
                  </a:moveTo>
                  <a:cubicBezTo>
                    <a:pt x="167" y="500"/>
                    <a:pt x="333" y="500"/>
                    <a:pt x="500" y="500"/>
                  </a:cubicBezTo>
                  <a:cubicBezTo>
                    <a:pt x="417" y="333"/>
                    <a:pt x="333" y="167"/>
                    <a:pt x="251" y="0"/>
                  </a:cubicBezTo>
                  <a:cubicBezTo>
                    <a:pt x="167" y="167"/>
                    <a:pt x="83" y="333"/>
                    <a:pt x="0" y="500"/>
                  </a:cubicBezTo>
                  <a:close/>
                </a:path>
              </a:pathLst>
            </a:custGeom>
            <a:solidFill>
              <a:srgbClr val="ffd428"/>
            </a:solidFill>
            <a:ln cap="rnd" w="10080">
              <a:solidFill>
                <a:srgbClr val="ffd42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"/>
            <p:cNvSpPr/>
            <p:nvPr/>
          </p:nvSpPr>
          <p:spPr>
            <a:xfrm>
              <a:off x="798120" y="3317760"/>
              <a:ext cx="22680" cy="118800"/>
            </a:xfrm>
            <a:custGeom>
              <a:avLst/>
              <a:gdLst/>
              <a:ahLst/>
              <a:rect l="l" t="t" r="r" b="b"/>
              <a:pathLst>
                <a:path w="67" h="334">
                  <a:moveTo>
                    <a:pt x="0" y="333"/>
                  </a:moveTo>
                  <a:cubicBezTo>
                    <a:pt x="0" y="310"/>
                    <a:pt x="0" y="289"/>
                    <a:pt x="0" y="266"/>
                  </a:cubicBezTo>
                  <a:cubicBezTo>
                    <a:pt x="22" y="266"/>
                    <a:pt x="45" y="266"/>
                    <a:pt x="66" y="266"/>
                  </a:cubicBezTo>
                  <a:cubicBezTo>
                    <a:pt x="66" y="289"/>
                    <a:pt x="66" y="310"/>
                    <a:pt x="66" y="333"/>
                  </a:cubicBezTo>
                  <a:cubicBezTo>
                    <a:pt x="45" y="333"/>
                    <a:pt x="22" y="333"/>
                    <a:pt x="0" y="333"/>
                  </a:cubicBezTo>
                  <a:moveTo>
                    <a:pt x="0" y="233"/>
                  </a:moveTo>
                  <a:cubicBezTo>
                    <a:pt x="0" y="156"/>
                    <a:pt x="0" y="78"/>
                    <a:pt x="0" y="0"/>
                  </a:cubicBezTo>
                  <a:cubicBezTo>
                    <a:pt x="22" y="0"/>
                    <a:pt x="45" y="0"/>
                    <a:pt x="66" y="0"/>
                  </a:cubicBezTo>
                  <a:cubicBezTo>
                    <a:pt x="66" y="78"/>
                    <a:pt x="66" y="156"/>
                    <a:pt x="66" y="233"/>
                  </a:cubicBezTo>
                  <a:cubicBezTo>
                    <a:pt x="45" y="233"/>
                    <a:pt x="22" y="233"/>
                    <a:pt x="0" y="2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3" name="status-ok"/>
          <p:cNvGrpSpPr/>
          <p:nvPr/>
        </p:nvGrpSpPr>
        <p:grpSpPr>
          <a:xfrm>
            <a:off x="720000" y="3780000"/>
            <a:ext cx="178560" cy="178560"/>
            <a:chOff x="720000" y="3780000"/>
            <a:chExt cx="178560" cy="178560"/>
          </a:xfrm>
        </p:grpSpPr>
        <p:sp>
          <p:nvSpPr>
            <p:cNvPr id="804" name=""/>
            <p:cNvSpPr/>
            <p:nvPr/>
          </p:nvSpPr>
          <p:spPr>
            <a:xfrm>
              <a:off x="720000" y="3780000"/>
              <a:ext cx="178560" cy="178560"/>
            </a:xfrm>
            <a:prstGeom prst="ellipse">
              <a:avLst/>
            </a:prstGeom>
            <a:solidFill>
              <a:srgbClr val="3faf46"/>
            </a:solidFill>
            <a:ln cap="rnd" w="10080">
              <a:solidFill>
                <a:srgbClr val="3faf4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"/>
            <p:cNvSpPr/>
            <p:nvPr/>
          </p:nvSpPr>
          <p:spPr>
            <a:xfrm>
              <a:off x="766800" y="3837240"/>
              <a:ext cx="85320" cy="64800"/>
            </a:xfrm>
            <a:custGeom>
              <a:avLst/>
              <a:gdLst/>
              <a:ahLst/>
              <a:rect l="l" t="t" r="r" b="b"/>
              <a:pathLst>
                <a:path w="241" h="184">
                  <a:moveTo>
                    <a:pt x="0" y="102"/>
                  </a:moveTo>
                  <a:lnTo>
                    <a:pt x="82" y="183"/>
                  </a:lnTo>
                  <a:lnTo>
                    <a:pt x="240" y="0"/>
                  </a:lnTo>
                </a:path>
              </a:pathLst>
            </a:custGeom>
            <a:noFill/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6" name="status-ok_0"/>
          <p:cNvGrpSpPr/>
          <p:nvPr/>
        </p:nvGrpSpPr>
        <p:grpSpPr>
          <a:xfrm>
            <a:off x="720000" y="4320000"/>
            <a:ext cx="178560" cy="178560"/>
            <a:chOff x="720000" y="4320000"/>
            <a:chExt cx="178560" cy="178560"/>
          </a:xfrm>
        </p:grpSpPr>
        <p:sp>
          <p:nvSpPr>
            <p:cNvPr id="807" name=""/>
            <p:cNvSpPr/>
            <p:nvPr/>
          </p:nvSpPr>
          <p:spPr>
            <a:xfrm>
              <a:off x="720000" y="4320000"/>
              <a:ext cx="178560" cy="178560"/>
            </a:xfrm>
            <a:prstGeom prst="ellipse">
              <a:avLst/>
            </a:prstGeom>
            <a:solidFill>
              <a:srgbClr val="3faf46"/>
            </a:solidFill>
            <a:ln cap="rnd" w="10080">
              <a:solidFill>
                <a:srgbClr val="3faf4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"/>
            <p:cNvSpPr/>
            <p:nvPr/>
          </p:nvSpPr>
          <p:spPr>
            <a:xfrm>
              <a:off x="766800" y="4377240"/>
              <a:ext cx="85320" cy="64800"/>
            </a:xfrm>
            <a:custGeom>
              <a:avLst/>
              <a:gdLst/>
              <a:ahLst/>
              <a:rect l="l" t="t" r="r" b="b"/>
              <a:pathLst>
                <a:path w="241" h="184">
                  <a:moveTo>
                    <a:pt x="0" y="102"/>
                  </a:moveTo>
                  <a:lnTo>
                    <a:pt x="82" y="183"/>
                  </a:lnTo>
                  <a:lnTo>
                    <a:pt x="240" y="0"/>
                  </a:lnTo>
                </a:path>
              </a:pathLst>
            </a:custGeom>
            <a:noFill/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9" name=""/>
          <p:cNvSpPr/>
          <p:nvPr/>
        </p:nvSpPr>
        <p:spPr>
          <a:xfrm>
            <a:off x="440280" y="5940000"/>
            <a:ext cx="2678760" cy="34524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https://adoptopenjdk.net/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10" name=""/>
          <p:cNvSpPr/>
          <p:nvPr/>
        </p:nvSpPr>
        <p:spPr>
          <a:xfrm>
            <a:off x="440280" y="5413320"/>
            <a:ext cx="6938280" cy="34524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https://www.oracle.com/fr/java/technologies/javase-downloads.html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11" name=""/>
          <p:cNvSpPr/>
          <p:nvPr/>
        </p:nvSpPr>
        <p:spPr>
          <a:xfrm>
            <a:off x="5940000" y="2790000"/>
            <a:ext cx="2878920" cy="718560"/>
          </a:xfrm>
          <a:prstGeom prst="wedgeRoundRectCallout">
            <a:avLst>
              <a:gd name="adj1" fmla="val -53818"/>
              <a:gd name="adj2" fmla="val 110650"/>
              <a:gd name="adj3" fmla="val 16667"/>
            </a:avLst>
          </a:prstGeom>
          <a:solidFill>
            <a:srgbClr val="5eb91e"/>
          </a:solidFill>
          <a:ln w="36000">
            <a:solidFill>
              <a:srgbClr val="468a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this is true for all your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dev environement tools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itle 2_17"/>
          <p:cNvSpPr/>
          <p:nvPr/>
        </p:nvSpPr>
        <p:spPr>
          <a:xfrm>
            <a:off x="599400" y="1105920"/>
            <a:ext cx="10067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5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IDE.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13" name="Slide Number Placeholder - Dark Master_18"/>
          <p:cNvSpPr/>
          <p:nvPr/>
        </p:nvSpPr>
        <p:spPr>
          <a:xfrm>
            <a:off x="9945360" y="6516000"/>
            <a:ext cx="492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D41433F0-167E-4F81-BB98-073084E931E0}" type="slidenum">
              <a:rPr b="1" lang="de-DE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&lt;number&gt;</a:t>
            </a:fld>
            <a:endParaRPr b="0" lang="fr-FR" sz="800" spc="-1" strike="noStrike">
              <a:latin typeface="Arial"/>
            </a:endParaRPr>
          </a:p>
        </p:txBody>
      </p:sp>
      <p:sp>
        <p:nvSpPr>
          <p:cNvPr id="814" name="Footer Placeholder - Dark Master_18"/>
          <p:cNvSpPr/>
          <p:nvPr/>
        </p:nvSpPr>
        <p:spPr>
          <a:xfrm>
            <a:off x="7426080" y="6523200"/>
            <a:ext cx="25160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8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VPTT 2020 4.4.7.4 RC       </a:t>
            </a:r>
            <a:r>
              <a:rPr b="1" lang="en-GB" sz="1200" spc="-1" strike="noStrike">
                <a:solidFill>
                  <a:srgbClr val="202020"/>
                </a:solidFill>
                <a:latin typeface="Helvetica Neue"/>
                <a:ea typeface="Helvetica Neue"/>
              </a:rPr>
              <a:t>/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15" name=""/>
          <p:cNvSpPr/>
          <p:nvPr/>
        </p:nvSpPr>
        <p:spPr>
          <a:xfrm>
            <a:off x="1800000" y="2340000"/>
            <a:ext cx="79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816" name="" descr=""/>
          <p:cNvPicPr/>
          <p:nvPr/>
        </p:nvPicPr>
        <p:blipFill>
          <a:blip r:embed="rId1"/>
          <a:stretch/>
        </p:blipFill>
        <p:spPr>
          <a:xfrm>
            <a:off x="1980000" y="2700000"/>
            <a:ext cx="2158560" cy="2158560"/>
          </a:xfrm>
          <a:prstGeom prst="rect">
            <a:avLst/>
          </a:prstGeom>
          <a:ln w="36000">
            <a:noFill/>
          </a:ln>
        </p:spPr>
      </p:pic>
      <p:pic>
        <p:nvPicPr>
          <p:cNvPr id="817" name="" descr=""/>
          <p:cNvPicPr/>
          <p:nvPr/>
        </p:nvPicPr>
        <p:blipFill>
          <a:blip r:embed="rId2"/>
          <a:stretch/>
        </p:blipFill>
        <p:spPr>
          <a:xfrm>
            <a:off x="6840000" y="2520000"/>
            <a:ext cx="2518560" cy="2518560"/>
          </a:xfrm>
          <a:prstGeom prst="rect">
            <a:avLst/>
          </a:prstGeom>
          <a:ln w="36000">
            <a:noFill/>
          </a:ln>
        </p:spPr>
      </p:pic>
      <p:sp>
        <p:nvSpPr>
          <p:cNvPr id="818" name=""/>
          <p:cNvSpPr/>
          <p:nvPr/>
        </p:nvSpPr>
        <p:spPr>
          <a:xfrm>
            <a:off x="3600000" y="5298840"/>
            <a:ext cx="5578560" cy="12229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ffffff"/>
                </a:solidFill>
                <a:latin typeface="Arial"/>
                <a:ea typeface="DejaVu Sans"/>
              </a:rPr>
              <a:t>Intellij or Eclipse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19" name=""/>
          <p:cNvSpPr/>
          <p:nvPr/>
        </p:nvSpPr>
        <p:spPr>
          <a:xfrm>
            <a:off x="900000" y="5400000"/>
            <a:ext cx="1978560" cy="718560"/>
          </a:xfrm>
          <a:prstGeom prst="wedgeRoundRectCallout">
            <a:avLst>
              <a:gd name="adj1" fmla="val 30347"/>
              <a:gd name="adj2" fmla="val -74384"/>
              <a:gd name="adj3" fmla="val 16667"/>
            </a:avLst>
          </a:prstGeom>
          <a:solidFill>
            <a:srgbClr val="5eb91e"/>
          </a:solidFill>
          <a:ln w="36000">
            <a:solidFill>
              <a:srgbClr val="468a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for our training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we will use </a:t>
            </a: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Intellij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1838</TotalTime>
  <Application>LibreOffice/7.1.0.3$Linux_X86_64 LibreOffice_project/10$Build-3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2021-03-07T16:15:05Z</dcterms:created>
  <dc:creator/>
  <dc:description/>
  <dc:language>fr-FR</dc:language>
  <cp:lastModifiedBy/>
  <cp:lastPrinted>2020-05-13T16:38:13Z</cp:lastPrinted>
  <dcterms:modified xsi:type="dcterms:W3CDTF">2021-03-15T11:59:03Z</dcterms:modified>
  <cp:revision>59</cp:revision>
  <dc:subject/>
  <dc:title>Presentation  Title Goes Here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0x010100BC7200475A1F3A4DA533D379BB7DF6E7</vt:lpwstr>
  </property>
  <property fmtid="{D5CDD505-2E9C-101B-9397-08002B2CF9AE}" pid="3" name="Notes">
    <vt:r8>1</vt:r8>
  </property>
  <property fmtid="{D5CDD505-2E9C-101B-9397-08002B2CF9AE}" pid="4" name="PresentationFormat">
    <vt:lpwstr>Widescreen</vt:lpwstr>
  </property>
  <property fmtid="{D5CDD505-2E9C-101B-9397-08002B2CF9AE}" pid="5" name="Slides">
    <vt:r8>18</vt:r8>
  </property>
</Properties>
</file>